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notesMasterIdLst>
    <p:notesMasterId r:id="rId26"/>
  </p:notesMasterIdLst>
  <p:handoutMasterIdLst>
    <p:handoutMasterId r:id="rId27"/>
  </p:handoutMasterIdLst>
  <p:sldIdLst>
    <p:sldId id="318" r:id="rId2"/>
    <p:sldId id="339" r:id="rId3"/>
    <p:sldId id="341" r:id="rId4"/>
    <p:sldId id="380" r:id="rId5"/>
    <p:sldId id="381" r:id="rId6"/>
    <p:sldId id="382" r:id="rId7"/>
    <p:sldId id="387" r:id="rId8"/>
    <p:sldId id="388" r:id="rId9"/>
    <p:sldId id="385" r:id="rId10"/>
    <p:sldId id="384" r:id="rId11"/>
    <p:sldId id="383" r:id="rId12"/>
    <p:sldId id="391" r:id="rId13"/>
    <p:sldId id="390" r:id="rId14"/>
    <p:sldId id="389" r:id="rId15"/>
    <p:sldId id="395" r:id="rId16"/>
    <p:sldId id="394" r:id="rId17"/>
    <p:sldId id="393" r:id="rId18"/>
    <p:sldId id="399" r:id="rId19"/>
    <p:sldId id="398" r:id="rId20"/>
    <p:sldId id="397" r:id="rId21"/>
    <p:sldId id="396" r:id="rId22"/>
    <p:sldId id="400" r:id="rId23"/>
    <p:sldId id="403" r:id="rId24"/>
    <p:sldId id="402" r:id="rId25"/>
  </p:sldIdLst>
  <p:sldSz cx="12188825" cy="6858000"/>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finity" initials="I" lastIdx="1" clrIdx="0">
    <p:extLst>
      <p:ext uri="{19B8F6BF-5375-455C-9EA6-DF929625EA0E}">
        <p15:presenceInfo xmlns:p15="http://schemas.microsoft.com/office/powerpoint/2012/main" userId="Infinit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FFFF"/>
    <a:srgbClr val="F4B10A"/>
    <a:srgbClr val="F0932C"/>
    <a:srgbClr val="E05F2C"/>
    <a:srgbClr val="E4A60A"/>
    <a:srgbClr val="828282"/>
    <a:srgbClr val="6E90FE"/>
    <a:srgbClr val="8086FC"/>
    <a:srgbClr val="6D6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65" d="100"/>
          <a:sy n="65" d="100"/>
        </p:scale>
        <p:origin x="156" y="6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01T22:25:38.745"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5/28/2022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5/28/2022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useBgFill="1">
        <p:nvSpPr>
          <p:cNvPr id="12" name="Freeform 11"/>
          <p:cNvSpPr/>
          <p:nvPr/>
        </p:nvSpPr>
        <p:spPr>
          <a:xfrm>
            <a:off x="-15871" y="1"/>
            <a:ext cx="11680767"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8"/>
            <a:ext cx="1132630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1" y="1"/>
            <a:ext cx="8717308"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758" y="293317"/>
            <a:ext cx="1136415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0969" y="662656"/>
            <a:ext cx="9752647" cy="2766528"/>
          </a:xfrm>
        </p:spPr>
        <p:txBody>
          <a:bodyPr anchor="b">
            <a:normAutofit/>
          </a:bodyPr>
          <a:lstStyle>
            <a:lvl1pPr algn="r">
              <a:defRPr sz="7998"/>
            </a:lvl1pPr>
          </a:lstStyle>
          <a:p>
            <a:r>
              <a:rPr lang="en-US"/>
              <a:t>Click to edit Master title style</a:t>
            </a:r>
            <a:endParaRPr lang="en-US" dirty="0"/>
          </a:p>
        </p:txBody>
      </p:sp>
      <p:sp>
        <p:nvSpPr>
          <p:cNvPr id="3" name="Subtitle 2"/>
          <p:cNvSpPr>
            <a:spLocks noGrp="1"/>
          </p:cNvSpPr>
          <p:nvPr>
            <p:ph type="subTitle" idx="1"/>
          </p:nvPr>
        </p:nvSpPr>
        <p:spPr>
          <a:xfrm rot="21420000">
            <a:off x="982806" y="3505210"/>
            <a:ext cx="9752647" cy="550333"/>
          </a:xfrm>
        </p:spPr>
        <p:txBody>
          <a:bodyPr anchor="t">
            <a:noAutofit/>
          </a:bodyPr>
          <a:lstStyle>
            <a:lvl1pPr marL="0" indent="0" algn="r">
              <a:buNone/>
              <a:defRPr sz="2799">
                <a:solidFill>
                  <a:schemeClr val="bg1">
                    <a:lumMod val="50000"/>
                  </a:schemeClr>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7253" y="4578463"/>
            <a:ext cx="6142053" cy="1163112"/>
          </a:xfrm>
        </p:spPr>
        <p:txBody>
          <a:bodyPr/>
          <a:lstStyle>
            <a:lvl1pPr algn="ctr">
              <a:defRPr sz="5398">
                <a:solidFill>
                  <a:schemeClr val="accent1">
                    <a:lumMod val="40000"/>
                    <a:lumOff val="60000"/>
                  </a:schemeClr>
                </a:solidFill>
              </a:defRPr>
            </a:lvl1pPr>
          </a:lstStyle>
          <a:p>
            <a:fld id="{B61BEF0D-F0BB-DE4B-95CE-6DB70DBA9567}" type="datetimeFigureOut">
              <a:rPr lang="en-US" smtClean="0"/>
              <a:pPr/>
              <a:t>5/28/2022</a:t>
            </a:fld>
            <a:endParaRPr lang="en-US" dirty="0"/>
          </a:p>
        </p:txBody>
      </p:sp>
      <p:sp>
        <p:nvSpPr>
          <p:cNvPr id="5" name="Footer Placeholder 4"/>
          <p:cNvSpPr>
            <a:spLocks noGrp="1"/>
          </p:cNvSpPr>
          <p:nvPr>
            <p:ph type="ftr" sz="quarter" idx="11"/>
          </p:nvPr>
        </p:nvSpPr>
        <p:spPr>
          <a:xfrm rot="21420000">
            <a:off x="-9142" y="4882896"/>
            <a:ext cx="4049737" cy="1197864"/>
          </a:xfrm>
        </p:spPr>
        <p:txBody>
          <a:bodyPr vert="horz" lIns="91440" tIns="45720" rIns="91440" bIns="45720" rtlCol="0" anchor="ctr"/>
          <a:lstStyle>
            <a:lvl1pPr algn="r">
              <a:defRPr lang="en-US" sz="5398" dirty="0"/>
            </a:lvl1pPr>
          </a:lstStyle>
          <a:p>
            <a:endParaRPr lang="en-US" dirty="0"/>
          </a:p>
        </p:txBody>
      </p:sp>
      <p:sp>
        <p:nvSpPr>
          <p:cNvPr id="6" name="Slide Number Placeholder 5"/>
          <p:cNvSpPr>
            <a:spLocks noGrp="1"/>
          </p:cNvSpPr>
          <p:nvPr>
            <p:ph type="sldNum" sz="quarter" idx="12"/>
          </p:nvPr>
        </p:nvSpPr>
        <p:spPr>
          <a:xfrm rot="21420000">
            <a:off x="9849192" y="3832648"/>
            <a:ext cx="906950" cy="498470"/>
          </a:xfrm>
        </p:spPr>
        <p:txBody>
          <a:bodyPr/>
          <a:lstStyle>
            <a:lvl1pPr>
              <a:defRPr sz="2399">
                <a:solidFill>
                  <a:schemeClr val="tx1">
                    <a:lumMod val="75000"/>
                    <a:lumOff val="25000"/>
                  </a:schemeClr>
                </a:solidFill>
              </a:defRPr>
            </a:lvl1pPr>
          </a:lstStyle>
          <a:p>
            <a:fld id="{D57F1E4F-1CFF-5643-939E-217C01CDF565}" type="slidenum">
              <a:rPr lang="en-US" smtClean="0"/>
              <a:pPr/>
              <a:t>‹#›</a:t>
            </a:fld>
            <a:endParaRPr lang="en-US" dirty="0"/>
          </a:p>
        </p:txBody>
      </p:sp>
      <p:sp>
        <p:nvSpPr>
          <p:cNvPr id="25" name="5-Point Star 24"/>
          <p:cNvSpPr/>
          <p:nvPr/>
        </p:nvSpPr>
        <p:spPr>
          <a:xfrm rot="21420000">
            <a:off x="4220286" y="5111356"/>
            <a:ext cx="515252" cy="515386"/>
          </a:xfrm>
          <a:prstGeom prst="star5">
            <a:avLst>
              <a:gd name="adj" fmla="val 26693"/>
              <a:gd name="hf" fmla="val 105146"/>
              <a:gd name="vf" fmla="val 110557"/>
            </a:avLst>
          </a:prstGeom>
          <a:solidFill>
            <a:schemeClr val="accent1">
              <a:lumMod val="40000"/>
              <a:lumOff val="60000"/>
              <a:alpha val="60000"/>
            </a:schemeClr>
          </a:solidFill>
          <a:ln>
            <a:noFill/>
          </a:ln>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8BFB8CBE-BEBF-29E7-8AFA-495EA3C5EA5F}"/>
              </a:ext>
            </a:extLst>
          </p:cNvPr>
          <p:cNvGrpSpPr/>
          <p:nvPr userDrawn="1"/>
        </p:nvGrpSpPr>
        <p:grpSpPr>
          <a:xfrm>
            <a:off x="7923213" y="0"/>
            <a:ext cx="4265612" cy="6858000"/>
            <a:chOff x="7923213" y="0"/>
            <a:chExt cx="4265612" cy="6858000"/>
          </a:xfrm>
        </p:grpSpPr>
        <p:pic>
          <p:nvPicPr>
            <p:cNvPr id="16" name="Picture 15">
              <a:extLst>
                <a:ext uri="{FF2B5EF4-FFF2-40B4-BE49-F238E27FC236}">
                  <a16:creationId xmlns:a16="http://schemas.microsoft.com/office/drawing/2014/main" id="{B9C05A09-13A4-1CF8-04D7-3DC70552B4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7" name="Rectangle 16">
              <a:extLst>
                <a:ext uri="{FF2B5EF4-FFF2-40B4-BE49-F238E27FC236}">
                  <a16:creationId xmlns:a16="http://schemas.microsoft.com/office/drawing/2014/main" id="{A0197BA3-3949-5416-EA26-AE6E2E6AFB1D}"/>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51629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621" y="4106333"/>
            <a:ext cx="10392001" cy="588846"/>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623" y="685800"/>
            <a:ext cx="10389807" cy="3194903"/>
          </a:xfrm>
          <a:ln w="57150" cmpd="thinThick">
            <a:solidFill>
              <a:schemeClr val="bg1">
                <a:lumMod val="50000"/>
              </a:schemeClr>
            </a:solidFill>
            <a:miter lim="800000"/>
          </a:ln>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685601" y="4702923"/>
            <a:ext cx="10392021" cy="682472"/>
          </a:xfrm>
        </p:spPr>
        <p:txBody>
          <a:bodyPr anchor="t"/>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5/28/2022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893524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623" y="685801"/>
            <a:ext cx="10394194" cy="3194903"/>
          </a:xfrm>
        </p:spPr>
        <p:txBody>
          <a:bodyPr anchor="ctr">
            <a:normAutofit/>
          </a:bodyPr>
          <a:lstStyle>
            <a:lvl1pPr algn="ctr">
              <a:defRPr sz="4799"/>
            </a:lvl1pPr>
          </a:lstStyle>
          <a:p>
            <a:r>
              <a:rPr lang="en-US"/>
              <a:t>Click to edit Master title style</a:t>
            </a:r>
            <a:endParaRPr lang="en-US" dirty="0"/>
          </a:p>
        </p:txBody>
      </p:sp>
      <p:sp>
        <p:nvSpPr>
          <p:cNvPr id="4" name="Text Placeholder 3"/>
          <p:cNvSpPr>
            <a:spLocks noGrp="1"/>
          </p:cNvSpPr>
          <p:nvPr>
            <p:ph type="body" sz="half" idx="2"/>
          </p:nvPr>
        </p:nvSpPr>
        <p:spPr>
          <a:xfrm>
            <a:off x="685601" y="4106333"/>
            <a:ext cx="10392022" cy="1273606"/>
          </a:xfrm>
        </p:spPr>
        <p:txBody>
          <a:bodyPr anchor="ctr">
            <a:normAutofit/>
          </a:bodyPr>
          <a:lstStyle>
            <a:lvl1pPr marL="0" indent="0" algn="ctr">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5/28/2022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061953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440" y="685800"/>
            <a:ext cx="9522540" cy="2916704"/>
          </a:xfrm>
        </p:spPr>
        <p:txBody>
          <a:bodyPr anchor="ctr">
            <a:normAutofit/>
          </a:bodyPr>
          <a:lstStyle>
            <a:lvl1pPr algn="ctr">
              <a:defRPr sz="4799"/>
            </a:lvl1pPr>
          </a:lstStyle>
          <a:p>
            <a:r>
              <a:rPr lang="en-US"/>
              <a:t>Click to edit Master title style</a:t>
            </a:r>
            <a:endParaRPr lang="en-US" dirty="0"/>
          </a:p>
        </p:txBody>
      </p:sp>
      <p:sp>
        <p:nvSpPr>
          <p:cNvPr id="12" name="Text Placeholder 3"/>
          <p:cNvSpPr>
            <a:spLocks noGrp="1"/>
          </p:cNvSpPr>
          <p:nvPr>
            <p:ph type="body" sz="half" idx="13"/>
          </p:nvPr>
        </p:nvSpPr>
        <p:spPr>
          <a:xfrm>
            <a:off x="1549860" y="3610032"/>
            <a:ext cx="8665699" cy="377768"/>
          </a:xfrm>
        </p:spPr>
        <p:txBody>
          <a:bodyPr anchor="t">
            <a:normAutofit/>
          </a:bodyPr>
          <a:lstStyle>
            <a:lvl1pPr marL="0" indent="0" algn="r">
              <a:buNone/>
              <a:defRPr sz="1400">
                <a:solidFill>
                  <a:schemeClr val="tx1">
                    <a:lumMod val="50000"/>
                    <a:lumOff val="50000"/>
                  </a:schemeClr>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623" y="4106334"/>
            <a:ext cx="10394174" cy="1268252"/>
          </a:xfrm>
        </p:spPr>
        <p:txBody>
          <a:bodyPr anchor="ctr">
            <a:normAutofit/>
          </a:bodyPr>
          <a:lstStyle>
            <a:lvl1pPr marL="0" indent="0" algn="ctr">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5/28/2022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
        <p:nvSpPr>
          <p:cNvPr id="13" name="TextBox 12"/>
          <p:cNvSpPr txBox="1"/>
          <p:nvPr/>
        </p:nvSpPr>
        <p:spPr>
          <a:xfrm>
            <a:off x="685623" y="892628"/>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tx1"/>
                </a:solidFill>
                <a:effectLst/>
              </a:rPr>
              <a:t>“</a:t>
            </a:r>
          </a:p>
        </p:txBody>
      </p:sp>
      <p:sp>
        <p:nvSpPr>
          <p:cNvPr id="14" name="TextBox 13"/>
          <p:cNvSpPr txBox="1"/>
          <p:nvPr/>
        </p:nvSpPr>
        <p:spPr>
          <a:xfrm>
            <a:off x="10470356" y="292282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3107580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622" y="1723855"/>
            <a:ext cx="10392000" cy="2511835"/>
          </a:xfrm>
        </p:spPr>
        <p:txBody>
          <a:bodyPr anchor="b">
            <a:normAutofit/>
          </a:bodyPr>
          <a:lstStyle>
            <a:lvl1pPr algn="l">
              <a:defRPr sz="4799"/>
            </a:lvl1pPr>
          </a:lstStyle>
          <a:p>
            <a:r>
              <a:rPr lang="en-US"/>
              <a:t>Click to edit Master title style</a:t>
            </a:r>
            <a:endParaRPr lang="en-US" dirty="0"/>
          </a:p>
        </p:txBody>
      </p:sp>
      <p:sp>
        <p:nvSpPr>
          <p:cNvPr id="4" name="Text Placeholder 3"/>
          <p:cNvSpPr>
            <a:spLocks noGrp="1"/>
          </p:cNvSpPr>
          <p:nvPr>
            <p:ph type="body" sz="half" idx="2"/>
          </p:nvPr>
        </p:nvSpPr>
        <p:spPr>
          <a:xfrm>
            <a:off x="685622" y="4247468"/>
            <a:ext cx="10392000" cy="1140644"/>
          </a:xfrm>
        </p:spPr>
        <p:txBody>
          <a:bodyPr anchor="t">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5/28/2022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212062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623" y="685801"/>
            <a:ext cx="10391999"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623" y="2063395"/>
            <a:ext cx="3309266" cy="576262"/>
          </a:xfrm>
        </p:spPr>
        <p:txBody>
          <a:bodyPr anchor="b">
            <a:noAutofit/>
          </a:bodyPr>
          <a:lstStyle>
            <a:lvl1pPr marL="0" indent="0" algn="ctr">
              <a:lnSpc>
                <a:spcPct val="90000"/>
              </a:lnSpc>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623" y="2639658"/>
            <a:ext cx="3309266" cy="2734928"/>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3519" y="2063395"/>
            <a:ext cx="3309266" cy="576262"/>
          </a:xfrm>
        </p:spPr>
        <p:txBody>
          <a:bodyPr anchor="b">
            <a:noAutofit/>
          </a:bodyPr>
          <a:lstStyle>
            <a:lvl1pPr marL="0" indent="0" algn="ctr">
              <a:lnSpc>
                <a:spcPct val="90000"/>
              </a:lnSpc>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3518" y="2639658"/>
            <a:ext cx="3309266" cy="2734928"/>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68356" y="2063395"/>
            <a:ext cx="3309266" cy="576262"/>
          </a:xfrm>
        </p:spPr>
        <p:txBody>
          <a:bodyPr anchor="b">
            <a:noAutofit/>
          </a:bodyPr>
          <a:lstStyle>
            <a:lvl1pPr marL="0" indent="0" algn="ctr">
              <a:lnSpc>
                <a:spcPct val="90000"/>
              </a:lnSpc>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68356" y="2639658"/>
            <a:ext cx="3309266" cy="2734928"/>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3F41C87-7AD9-4845-A077-840E4A0F3F06}" type="datetimeFigureOut">
              <a:rPr lang="en-US" smtClean="0"/>
              <a:pPr/>
              <a:t>5/28/2022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565182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623" y="685801"/>
            <a:ext cx="10394174"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660" y="3813025"/>
            <a:ext cx="3309266" cy="576262"/>
          </a:xfrm>
        </p:spPr>
        <p:txBody>
          <a:bodyPr anchor="b">
            <a:noAutofit/>
          </a:bodyPr>
          <a:lstStyle>
            <a:lvl1pPr marL="0" indent="0" algn="ctr">
              <a:lnSpc>
                <a:spcPct val="90000"/>
              </a:lnSpc>
              <a:buNone/>
              <a:defRPr sz="21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601" y="2063396"/>
            <a:ext cx="3309266"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660" y="4389288"/>
            <a:ext cx="3309266" cy="985299"/>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6307" y="3813025"/>
            <a:ext cx="3309266" cy="576262"/>
          </a:xfrm>
        </p:spPr>
        <p:txBody>
          <a:bodyPr anchor="b">
            <a:noAutofit/>
          </a:bodyPr>
          <a:lstStyle>
            <a:lvl1pPr marL="0" indent="0" algn="ctr">
              <a:lnSpc>
                <a:spcPct val="90000"/>
              </a:lnSpc>
              <a:buNone/>
              <a:defRPr sz="21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4896" y="2063396"/>
            <a:ext cx="3309266"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4896" y="4389286"/>
            <a:ext cx="3309266" cy="985300"/>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6921" y="3813025"/>
            <a:ext cx="3309266" cy="576262"/>
          </a:xfrm>
        </p:spPr>
        <p:txBody>
          <a:bodyPr anchor="b">
            <a:noAutofit/>
          </a:bodyPr>
          <a:lstStyle>
            <a:lvl1pPr marL="0" indent="0" algn="ctr">
              <a:lnSpc>
                <a:spcPct val="90000"/>
              </a:lnSpc>
              <a:buNone/>
              <a:defRPr sz="21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6796" y="2063394"/>
            <a:ext cx="3309266"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6796" y="4389284"/>
            <a:ext cx="3309266" cy="985302"/>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3F41C87-7AD9-4845-A077-840E4A0F3F06}" type="datetimeFigureOut">
              <a:rPr lang="en-US" smtClean="0"/>
              <a:pPr/>
              <a:t>5/28/2022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805235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622" y="2063396"/>
            <a:ext cx="10392000"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pPr/>
              <a:t>5/28/2022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992536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566" y="685801"/>
            <a:ext cx="226405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622" y="685801"/>
            <a:ext cx="7902373"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pPr/>
              <a:t>5/28/2022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361343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041" y="2180497"/>
            <a:ext cx="11026743"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5/28/2022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a:xfrm>
            <a:off x="10555550" y="5956138"/>
            <a:ext cx="1052234" cy="365125"/>
          </a:xfrm>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40794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042" y="2228004"/>
            <a:ext cx="5420978"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6805" y="2228004"/>
            <a:ext cx="542098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5/28/2022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0220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622" y="2063396"/>
            <a:ext cx="10392000"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pPr/>
              <a:t>5/28/2022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69061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623" y="685801"/>
            <a:ext cx="10392000" cy="3193487"/>
          </a:xfrm>
        </p:spPr>
        <p:txBody>
          <a:bodyPr anchor="b">
            <a:normAutofit/>
          </a:bodyPr>
          <a:lstStyle>
            <a:lvl1pPr algn="l">
              <a:defRPr sz="5398"/>
            </a:lvl1pPr>
          </a:lstStyle>
          <a:p>
            <a:r>
              <a:rPr lang="en-US"/>
              <a:t>Click to edit Master title style</a:t>
            </a:r>
            <a:endParaRPr lang="en-US" dirty="0"/>
          </a:p>
        </p:txBody>
      </p:sp>
      <p:sp>
        <p:nvSpPr>
          <p:cNvPr id="3" name="Text Placeholder 2"/>
          <p:cNvSpPr>
            <a:spLocks noGrp="1"/>
          </p:cNvSpPr>
          <p:nvPr>
            <p:ph type="body" idx="1"/>
          </p:nvPr>
        </p:nvSpPr>
        <p:spPr>
          <a:xfrm>
            <a:off x="685623" y="3742267"/>
            <a:ext cx="10392000" cy="1639614"/>
          </a:xfrm>
        </p:spPr>
        <p:txBody>
          <a:bodyPr anchor="t">
            <a:normAutofit/>
          </a:bodyPr>
          <a:lstStyle>
            <a:lvl1pPr marL="0" indent="0" algn="l">
              <a:buNone/>
              <a:defRPr sz="1999">
                <a:solidFill>
                  <a:schemeClr val="bg1">
                    <a:lumMod val="50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5/28/2022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grpSp>
        <p:nvGrpSpPr>
          <p:cNvPr id="7" name="Group 6">
            <a:extLst>
              <a:ext uri="{FF2B5EF4-FFF2-40B4-BE49-F238E27FC236}">
                <a16:creationId xmlns:a16="http://schemas.microsoft.com/office/drawing/2014/main" id="{493E03A4-F884-C5DD-4230-83BB766656A6}"/>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6F036D15-6A85-BC99-9346-C4482AD281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727B26DF-207B-DBA7-9E48-75BD7C1EC44F}"/>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6715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623" y="685800"/>
            <a:ext cx="10394174"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621" y="2063396"/>
            <a:ext cx="5087389"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2410" y="2063396"/>
            <a:ext cx="5085213"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pPr/>
              <a:t>5/28/2022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97819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623" y="685800"/>
            <a:ext cx="10392000"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117" y="2063396"/>
            <a:ext cx="4854893" cy="679994"/>
          </a:xfrm>
        </p:spPr>
        <p:txBody>
          <a:bodyPr anchor="b">
            <a:noAutofit/>
          </a:bodyPr>
          <a:lstStyle>
            <a:lvl1pPr marL="0" indent="0">
              <a:lnSpc>
                <a:spcPct val="90000"/>
              </a:lnSpc>
              <a:buNone/>
              <a:defRPr sz="25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623" y="2861733"/>
            <a:ext cx="5087387"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6572" y="2063396"/>
            <a:ext cx="4863224" cy="679994"/>
          </a:xfrm>
        </p:spPr>
        <p:txBody>
          <a:bodyPr anchor="b">
            <a:noAutofit/>
          </a:bodyPr>
          <a:lstStyle>
            <a:lvl1pPr marL="0" indent="0">
              <a:lnSpc>
                <a:spcPct val="90000"/>
              </a:lnSpc>
              <a:buNone/>
              <a:defRPr sz="25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2408" y="2861733"/>
            <a:ext cx="5087388"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pPr/>
              <a:t>5/28/2022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609675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5/28/2022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7084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5/28/2022</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67929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463" y="685800"/>
            <a:ext cx="4125785" cy="2023252"/>
          </a:xfrm>
        </p:spPr>
        <p:txBody>
          <a:bodyPr anchor="b">
            <a:normAutofit/>
          </a:bodyPr>
          <a:lstStyle>
            <a:lvl1pPr algn="ctr">
              <a:defRPr sz="3599"/>
            </a:lvl1pPr>
          </a:lstStyle>
          <a:p>
            <a:r>
              <a:rPr lang="en-US"/>
              <a:t>Click to edit Master title style</a:t>
            </a:r>
            <a:endParaRPr lang="en-US" dirty="0"/>
          </a:p>
        </p:txBody>
      </p:sp>
      <p:sp>
        <p:nvSpPr>
          <p:cNvPr id="10" name="Content Placeholder 2"/>
          <p:cNvSpPr>
            <a:spLocks noGrp="1"/>
          </p:cNvSpPr>
          <p:nvPr>
            <p:ph sz="quarter" idx="13"/>
          </p:nvPr>
        </p:nvSpPr>
        <p:spPr>
          <a:xfrm>
            <a:off x="5044818" y="685801"/>
            <a:ext cx="6032804"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462" y="2709053"/>
            <a:ext cx="4125786" cy="2665533"/>
          </a:xfrm>
        </p:spPr>
        <p:txBody>
          <a:bodyPr anchor="t">
            <a:normAutofit/>
          </a:bodyPr>
          <a:lstStyle>
            <a:lvl1pPr marL="0" indent="0" algn="ctr">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5/28/2022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51409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621" y="685800"/>
            <a:ext cx="6343650" cy="2023252"/>
          </a:xfrm>
        </p:spPr>
        <p:txBody>
          <a:bodyPr anchor="b">
            <a:normAutofit/>
          </a:bodyPr>
          <a:lstStyle>
            <a:lvl1pPr algn="ctr">
              <a:defRPr sz="3599"/>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0413" y="1"/>
            <a:ext cx="3597209" cy="5071533"/>
          </a:xfrm>
          <a:ln w="57150" cmpd="thinThick">
            <a:solidFill>
              <a:schemeClr val="bg1">
                <a:lumMod val="50000"/>
              </a:schemeClr>
            </a:solidFill>
            <a:miter lim="800000"/>
          </a:ln>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685623" y="2709053"/>
            <a:ext cx="6343649" cy="2362481"/>
          </a:xfrm>
        </p:spPr>
        <p:txBody>
          <a:bodyPr anchor="t">
            <a:normAutofit/>
          </a:bodyPr>
          <a:lstStyle>
            <a:lvl1pPr marL="0" indent="0" algn="ctr">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815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grpSp>
        <p:nvGrpSpPr>
          <p:cNvPr id="10" name="Group 9"/>
          <p:cNvGrpSpPr/>
          <p:nvPr/>
        </p:nvGrpSpPr>
        <p:grpSpPr>
          <a:xfrm>
            <a:off x="-25391" y="1"/>
            <a:ext cx="12002224"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623" y="685801"/>
            <a:ext cx="10394174"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622" y="2063396"/>
            <a:ext cx="10394175"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6183" y="5757334"/>
            <a:ext cx="3783614" cy="498470"/>
          </a:xfrm>
          <a:prstGeom prst="rect">
            <a:avLst/>
          </a:prstGeom>
        </p:spPr>
        <p:txBody>
          <a:bodyPr vert="horz" lIns="91440" tIns="45720" rIns="91440" bIns="45720" rtlCol="0" anchor="ctr"/>
          <a:lstStyle>
            <a:lvl1pPr algn="r">
              <a:defRPr sz="3199" cap="all" baseline="0">
                <a:solidFill>
                  <a:schemeClr val="accent1">
                    <a:lumMod val="40000"/>
                    <a:lumOff val="60000"/>
                  </a:schemeClr>
                </a:solidFill>
              </a:defRPr>
            </a:lvl1pPr>
          </a:lstStyle>
          <a:p>
            <a:fld id="{03F41C87-7AD9-4845-A077-840E4A0F3F06}" type="datetimeFigureOut">
              <a:rPr lang="en-US" smtClean="0"/>
              <a:pPr/>
              <a:t>5/28/2022</a:t>
            </a:fld>
            <a:endParaRPr lang="en-US"/>
          </a:p>
        </p:txBody>
      </p:sp>
      <p:sp>
        <p:nvSpPr>
          <p:cNvPr id="5" name="Footer Placeholder 4"/>
          <p:cNvSpPr>
            <a:spLocks noGrp="1"/>
          </p:cNvSpPr>
          <p:nvPr>
            <p:ph type="ftr" sz="quarter" idx="3"/>
          </p:nvPr>
        </p:nvSpPr>
        <p:spPr>
          <a:xfrm>
            <a:off x="685623" y="5757334"/>
            <a:ext cx="5498287" cy="498470"/>
          </a:xfrm>
          <a:prstGeom prst="rect">
            <a:avLst/>
          </a:prstGeom>
        </p:spPr>
        <p:txBody>
          <a:bodyPr vert="horz" lIns="91440" tIns="45720" rIns="91440" bIns="45720" rtlCol="0" anchor="ctr"/>
          <a:lstStyle>
            <a:lvl1pPr algn="l">
              <a:defRPr sz="3199" cap="all" baseline="0">
                <a:solidFill>
                  <a:schemeClr val="accent1">
                    <a:lumMod val="40000"/>
                    <a:lumOff val="6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6285484" y="5757334"/>
            <a:ext cx="906950" cy="498470"/>
          </a:xfrm>
          <a:prstGeom prst="rect">
            <a:avLst/>
          </a:prstGeom>
        </p:spPr>
        <p:txBody>
          <a:bodyPr vert="horz" lIns="91440" tIns="45720" rIns="91440" bIns="45720" rtlCol="0" anchor="ctr"/>
          <a:lstStyle>
            <a:lvl1pPr algn="ctr">
              <a:defRPr sz="3199" cap="all" baseline="0">
                <a:solidFill>
                  <a:schemeClr val="accent1">
                    <a:lumMod val="40000"/>
                    <a:lumOff val="60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258865720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5398" kern="1200" cap="all" baseline="0">
          <a:solidFill>
            <a:schemeClr val="accent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accent1"/>
        </a:buClr>
        <a:buSzPct val="160000"/>
        <a:buFont typeface="Arial" panose="020B0604020202020204" pitchFamily="34" charset="0"/>
        <a:buChar char="•"/>
        <a:defRPr sz="1999" kern="1200" cap="all" baseline="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60000"/>
        <a:buFont typeface="Arial" panose="020B0604020202020204" pitchFamily="34" charset="0"/>
        <a:buChar char="•"/>
        <a:defRPr sz="1799" kern="1200" cap="all"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jp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0F1F20B2-E962-49E5-9607-1C1067C7F4D9}"/>
              </a:ext>
            </a:extLst>
          </p:cNvPr>
          <p:cNvSpPr>
            <a:spLocks noGrp="1"/>
          </p:cNvSpPr>
          <p:nvPr>
            <p:ph type="title" idx="4294967295"/>
          </p:nvPr>
        </p:nvSpPr>
        <p:spPr>
          <a:xfrm>
            <a:off x="333772" y="1052513"/>
            <a:ext cx="11188303" cy="1584325"/>
          </a:xfrm>
          <a:ln/>
        </p:spPr>
        <p:style>
          <a:lnRef idx="2">
            <a:schemeClr val="accent2"/>
          </a:lnRef>
          <a:fillRef idx="1">
            <a:schemeClr val="lt1"/>
          </a:fillRef>
          <a:effectRef idx="0">
            <a:schemeClr val="accent2"/>
          </a:effectRef>
          <a:fontRef idx="minor">
            <a:schemeClr val="dk1"/>
          </a:fontRef>
        </p:style>
        <p:txBody>
          <a:bodyPr>
            <a:normAutofit fontScale="90000"/>
          </a:bodyPr>
          <a:lstStyle/>
          <a:p>
            <a:r>
              <a:rPr lang="en-IN" cap="none" dirty="0">
                <a:ln w="0"/>
                <a:solidFill>
                  <a:schemeClr val="tx1"/>
                </a:solidFill>
                <a:effectLst>
                  <a:outerShdw blurRad="38100" dist="19050" dir="2700000" algn="tl" rotWithShape="0">
                    <a:schemeClr val="dk1">
                      <a:alpha val="40000"/>
                    </a:schemeClr>
                  </a:outerShdw>
                </a:effectLst>
                <a:latin typeface="Bahnschrift" panose="020B0502040204020203" pitchFamily="34" charset="0"/>
              </a:rPr>
              <a:t>Presentation On Micro-Credit Defaulter predication using Machine Learning</a:t>
            </a:r>
          </a:p>
        </p:txBody>
      </p:sp>
      <p:sp>
        <p:nvSpPr>
          <p:cNvPr id="3" name="Subtitle 2"/>
          <p:cNvSpPr>
            <a:spLocks noGrp="1"/>
          </p:cNvSpPr>
          <p:nvPr>
            <p:ph type="body" idx="4294967295"/>
          </p:nvPr>
        </p:nvSpPr>
        <p:spPr>
          <a:xfrm>
            <a:off x="6572250" y="3429000"/>
            <a:ext cx="5616575" cy="539750"/>
          </a:xfrm>
        </p:spPr>
        <p:txBody>
          <a:bodyPr/>
          <a:lstStyle/>
          <a:p>
            <a:pPr marL="0" indent="0">
              <a:buNone/>
            </a:pPr>
            <a:r>
              <a:rPr lang="en-US" dirty="0"/>
              <a:t>   Author : Ms. Yashshree Baviskar</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C376-BE98-4DC8-8A3C-E6DF03251965}"/>
              </a:ext>
            </a:extLst>
          </p:cNvPr>
          <p:cNvSpPr>
            <a:spLocks noGrp="1"/>
          </p:cNvSpPr>
          <p:nvPr>
            <p:ph type="title"/>
          </p:nvPr>
        </p:nvSpPr>
        <p:spPr>
          <a:xfrm>
            <a:off x="614984" y="188640"/>
            <a:ext cx="10958855" cy="1062366"/>
          </a:xfrm>
        </p:spPr>
        <p:txBody>
          <a:bodyPr>
            <a:normAutofit fontScale="90000"/>
          </a:bodyPr>
          <a:lstStyle/>
          <a:p>
            <a:pPr>
              <a:lnSpc>
                <a:spcPct val="150000"/>
              </a:lnSpc>
            </a:pPr>
            <a:r>
              <a:rPr lang="en-IN" dirty="0"/>
              <a:t>Exploratory Data Analysis</a:t>
            </a:r>
            <a:br>
              <a:rPr lang="en-IN" dirty="0"/>
            </a:br>
            <a:r>
              <a:rPr lang="en-IN" sz="2400" dirty="0">
                <a:solidFill>
                  <a:srgbClr val="FF0000"/>
                </a:solidFill>
                <a:latin typeface="Arial" panose="020B0604020202020204" pitchFamily="34" charset="0"/>
                <a:cs typeface="Arial" panose="020B0604020202020204" pitchFamily="34" charset="0"/>
              </a:rPr>
              <a:t>Maximum amount of loan taken by customers</a:t>
            </a:r>
          </a:p>
        </p:txBody>
      </p:sp>
      <p:pic>
        <p:nvPicPr>
          <p:cNvPr id="10" name="Content Placeholder 9">
            <a:extLst>
              <a:ext uri="{FF2B5EF4-FFF2-40B4-BE49-F238E27FC236}">
                <a16:creationId xmlns:a16="http://schemas.microsoft.com/office/drawing/2014/main" id="{0DFEB2AB-6F09-49F8-AEF7-DD40C355200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7828" y="1716899"/>
            <a:ext cx="4981073" cy="3633787"/>
          </a:xfrm>
          <a:effectLst>
            <a:glow rad="228600">
              <a:schemeClr val="accent5">
                <a:satMod val="175000"/>
                <a:alpha val="40000"/>
              </a:schemeClr>
            </a:glow>
          </a:effectLst>
        </p:spPr>
      </p:pic>
      <p:sp>
        <p:nvSpPr>
          <p:cNvPr id="5" name="Content Placeholder 4">
            <a:extLst>
              <a:ext uri="{FF2B5EF4-FFF2-40B4-BE49-F238E27FC236}">
                <a16:creationId xmlns:a16="http://schemas.microsoft.com/office/drawing/2014/main" id="{59C198A8-43F6-491B-AED0-CD3FAB291D00}"/>
              </a:ext>
            </a:extLst>
          </p:cNvPr>
          <p:cNvSpPr>
            <a:spLocks noGrp="1"/>
          </p:cNvSpPr>
          <p:nvPr>
            <p:ph sz="half" idx="2"/>
          </p:nvPr>
        </p:nvSpPr>
        <p:spPr>
          <a:xfrm>
            <a:off x="6845736" y="1716899"/>
            <a:ext cx="4505261" cy="4067493"/>
          </a:xfrm>
        </p:spPr>
        <p:txBody>
          <a:bodyPr>
            <a:normAutofit/>
          </a:bodyPr>
          <a:lstStyle/>
          <a:p>
            <a:pPr algn="just"/>
            <a:r>
              <a:rPr lang="en-US" sz="2000" dirty="0">
                <a:solidFill>
                  <a:schemeClr val="bg2">
                    <a:lumMod val="10000"/>
                  </a:schemeClr>
                </a:solidFill>
                <a:latin typeface="Bahnschrift" panose="020B0502040204020203" pitchFamily="34" charset="0"/>
              </a:rPr>
              <a:t>In 30 &amp; 90 days, maximum number of people had taken 6Rs as the loan amount.</a:t>
            </a:r>
          </a:p>
          <a:p>
            <a:pPr algn="just"/>
            <a:r>
              <a:rPr lang="en-US" sz="2000" dirty="0">
                <a:solidFill>
                  <a:schemeClr val="bg2">
                    <a:lumMod val="10000"/>
                  </a:schemeClr>
                </a:solidFill>
                <a:latin typeface="Bahnschrift" panose="020B0502040204020203" pitchFamily="34" charset="0"/>
              </a:rPr>
              <a:t>Customers have less tendency to take loan in amount of 12.</a:t>
            </a:r>
          </a:p>
          <a:p>
            <a:pPr algn="just"/>
            <a:r>
              <a:rPr lang="en-US" sz="2000" dirty="0">
                <a:solidFill>
                  <a:schemeClr val="bg2">
                    <a:lumMod val="10000"/>
                  </a:schemeClr>
                </a:solidFill>
                <a:latin typeface="Bahnschrift" panose="020B0502040204020203" pitchFamily="34" charset="0"/>
              </a:rPr>
              <a:t>There are very few people who do not taken loan.</a:t>
            </a:r>
            <a:endParaRPr lang="en-IN" sz="2000" dirty="0">
              <a:solidFill>
                <a:schemeClr val="bg2">
                  <a:lumMod val="10000"/>
                </a:schemeClr>
              </a:solidFill>
              <a:latin typeface="Bahnschrift" panose="020B0502040204020203" pitchFamily="34" charset="0"/>
            </a:endParaRPr>
          </a:p>
        </p:txBody>
      </p:sp>
    </p:spTree>
    <p:extLst>
      <p:ext uri="{BB962C8B-B14F-4D97-AF65-F5344CB8AC3E}">
        <p14:creationId xmlns:p14="http://schemas.microsoft.com/office/powerpoint/2010/main" val="315353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F559-7E37-4A96-AB6F-21D0ADAEF5DE}"/>
              </a:ext>
            </a:extLst>
          </p:cNvPr>
          <p:cNvSpPr>
            <a:spLocks noGrp="1"/>
          </p:cNvSpPr>
          <p:nvPr>
            <p:ph type="title"/>
          </p:nvPr>
        </p:nvSpPr>
        <p:spPr>
          <a:xfrm>
            <a:off x="569585" y="260648"/>
            <a:ext cx="11026744" cy="988332"/>
          </a:xfrm>
        </p:spPr>
        <p:txBody>
          <a:bodyPr>
            <a:normAutofit fontScale="90000"/>
          </a:bodyPr>
          <a:lstStyle/>
          <a:p>
            <a:pPr>
              <a:lnSpc>
                <a:spcPct val="150000"/>
              </a:lnSpc>
            </a:pPr>
            <a:r>
              <a:rPr lang="en-IN" dirty="0"/>
              <a:t>Exploratory Data Analysis</a:t>
            </a:r>
            <a:br>
              <a:rPr lang="en-IN" dirty="0"/>
            </a:br>
            <a:r>
              <a:rPr lang="en-IN" sz="2000" dirty="0">
                <a:solidFill>
                  <a:srgbClr val="FF0000"/>
                </a:solidFill>
                <a:latin typeface="Arial Narrow" panose="020B0606020202030204" pitchFamily="34" charset="0"/>
              </a:rPr>
              <a:t>Number of loan taken by customers in 30 days vs Amount of loan taken in 30 days</a:t>
            </a:r>
          </a:p>
        </p:txBody>
      </p:sp>
      <p:pic>
        <p:nvPicPr>
          <p:cNvPr id="7" name="Content Placeholder 6">
            <a:extLst>
              <a:ext uri="{FF2B5EF4-FFF2-40B4-BE49-F238E27FC236}">
                <a16:creationId xmlns:a16="http://schemas.microsoft.com/office/drawing/2014/main" id="{A9AC847E-8289-4A9F-AB76-B9CD6D75548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1041" y="2060848"/>
            <a:ext cx="7169555" cy="3240360"/>
          </a:xfrm>
          <a:effectLst>
            <a:glow rad="228600">
              <a:schemeClr val="accent5">
                <a:satMod val="175000"/>
                <a:alpha val="40000"/>
              </a:schemeClr>
            </a:glow>
          </a:effectLst>
        </p:spPr>
      </p:pic>
      <p:sp>
        <p:nvSpPr>
          <p:cNvPr id="5" name="Content Placeholder 4">
            <a:extLst>
              <a:ext uri="{FF2B5EF4-FFF2-40B4-BE49-F238E27FC236}">
                <a16:creationId xmlns:a16="http://schemas.microsoft.com/office/drawing/2014/main" id="{02DF360E-538A-4B8B-845F-07E5EB191F48}"/>
              </a:ext>
            </a:extLst>
          </p:cNvPr>
          <p:cNvSpPr>
            <a:spLocks noGrp="1"/>
          </p:cNvSpPr>
          <p:nvPr>
            <p:ph sz="half" idx="2"/>
          </p:nvPr>
        </p:nvSpPr>
        <p:spPr>
          <a:xfrm>
            <a:off x="8254652" y="1668161"/>
            <a:ext cx="3209117" cy="3633047"/>
          </a:xfrm>
        </p:spPr>
        <p:txBody>
          <a:bodyPr>
            <a:normAutofit/>
          </a:bodyPr>
          <a:lstStyle/>
          <a:p>
            <a:pPr algn="just"/>
            <a:r>
              <a:rPr lang="en-US" sz="2000" dirty="0">
                <a:solidFill>
                  <a:schemeClr val="bg2">
                    <a:lumMod val="10000"/>
                  </a:schemeClr>
                </a:solidFill>
                <a:latin typeface="Bahnschrift" panose="020B0502040204020203" pitchFamily="34" charset="0"/>
              </a:rPr>
              <a:t>Maximum number of times loans taken by the people is 50 and the Average loan amount is equivalent to 300</a:t>
            </a:r>
            <a:endParaRPr lang="en-IN" sz="2000" dirty="0">
              <a:solidFill>
                <a:schemeClr val="bg2">
                  <a:lumMod val="10000"/>
                </a:schemeClr>
              </a:solidFill>
              <a:latin typeface="Bahnschrift" panose="020B0502040204020203" pitchFamily="34" charset="0"/>
            </a:endParaRPr>
          </a:p>
        </p:txBody>
      </p:sp>
    </p:spTree>
    <p:extLst>
      <p:ext uri="{BB962C8B-B14F-4D97-AF65-F5344CB8AC3E}">
        <p14:creationId xmlns:p14="http://schemas.microsoft.com/office/powerpoint/2010/main" val="34098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5145-0795-4C20-B4D9-EFE9D57D36A8}"/>
              </a:ext>
            </a:extLst>
          </p:cNvPr>
          <p:cNvSpPr>
            <a:spLocks noGrp="1"/>
          </p:cNvSpPr>
          <p:nvPr>
            <p:ph type="title"/>
          </p:nvPr>
        </p:nvSpPr>
        <p:spPr>
          <a:xfrm>
            <a:off x="554851" y="332656"/>
            <a:ext cx="11026744" cy="988332"/>
          </a:xfrm>
        </p:spPr>
        <p:txBody>
          <a:bodyPr>
            <a:normAutofit fontScale="90000"/>
          </a:bodyPr>
          <a:lstStyle/>
          <a:p>
            <a:pPr>
              <a:lnSpc>
                <a:spcPct val="150000"/>
              </a:lnSpc>
            </a:pPr>
            <a:r>
              <a:rPr lang="en-IN" dirty="0"/>
              <a:t>Exploratory Data Analysis</a:t>
            </a:r>
            <a:br>
              <a:rPr lang="en-IN" dirty="0"/>
            </a:br>
            <a:r>
              <a:rPr lang="en-IN" sz="2400" dirty="0">
                <a:solidFill>
                  <a:srgbClr val="FF0000"/>
                </a:solidFill>
                <a:latin typeface="Bahnschrift" panose="020B0502040204020203" pitchFamily="34" charset="0"/>
              </a:rPr>
              <a:t>Maximum Number of loan taken VS Average payback time in last 30 days</a:t>
            </a:r>
          </a:p>
        </p:txBody>
      </p:sp>
      <p:pic>
        <p:nvPicPr>
          <p:cNvPr id="6" name="Content Placeholder 5">
            <a:extLst>
              <a:ext uri="{FF2B5EF4-FFF2-40B4-BE49-F238E27FC236}">
                <a16:creationId xmlns:a16="http://schemas.microsoft.com/office/drawing/2014/main" id="{B584223C-57E6-4DB1-A4CC-A661A84AF40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54851" y="2060918"/>
            <a:ext cx="6691689" cy="3168282"/>
          </a:xfrm>
          <a:effectLst>
            <a:glow rad="228600">
              <a:schemeClr val="accent5">
                <a:satMod val="175000"/>
                <a:alpha val="40000"/>
              </a:schemeClr>
            </a:glow>
          </a:effectLst>
        </p:spPr>
      </p:pic>
      <p:sp>
        <p:nvSpPr>
          <p:cNvPr id="4" name="Content Placeholder 3">
            <a:extLst>
              <a:ext uri="{FF2B5EF4-FFF2-40B4-BE49-F238E27FC236}">
                <a16:creationId xmlns:a16="http://schemas.microsoft.com/office/drawing/2014/main" id="{93C188C8-F2F5-4287-8F7C-40ED41D8B4B8}"/>
              </a:ext>
            </a:extLst>
          </p:cNvPr>
          <p:cNvSpPr>
            <a:spLocks noGrp="1"/>
          </p:cNvSpPr>
          <p:nvPr>
            <p:ph sz="half" idx="2"/>
          </p:nvPr>
        </p:nvSpPr>
        <p:spPr>
          <a:xfrm>
            <a:off x="8038628" y="1828535"/>
            <a:ext cx="3384376" cy="3633047"/>
          </a:xfrm>
        </p:spPr>
        <p:txBody>
          <a:bodyPr>
            <a:normAutofit/>
          </a:bodyPr>
          <a:lstStyle/>
          <a:p>
            <a:pPr algn="just"/>
            <a:r>
              <a:rPr lang="en-US" sz="2000" dirty="0">
                <a:solidFill>
                  <a:schemeClr val="bg2">
                    <a:lumMod val="10000"/>
                  </a:schemeClr>
                </a:solidFill>
                <a:latin typeface="Bahnschrift" panose="020B0502040204020203" pitchFamily="34" charset="0"/>
              </a:rPr>
              <a:t>Average payback time over last 30 days is higher for people who had taken loan 2 times</a:t>
            </a:r>
            <a:r>
              <a:rPr lang="en-US" sz="2000" dirty="0">
                <a:solidFill>
                  <a:schemeClr val="bg2">
                    <a:lumMod val="10000"/>
                  </a:schemeClr>
                </a:solidFill>
              </a:rPr>
              <a:t>. </a:t>
            </a:r>
            <a:endParaRPr lang="en-IN" sz="2000" dirty="0">
              <a:solidFill>
                <a:schemeClr val="bg2">
                  <a:lumMod val="10000"/>
                </a:schemeClr>
              </a:solidFill>
            </a:endParaRPr>
          </a:p>
        </p:txBody>
      </p:sp>
    </p:spTree>
    <p:extLst>
      <p:ext uri="{BB962C8B-B14F-4D97-AF65-F5344CB8AC3E}">
        <p14:creationId xmlns:p14="http://schemas.microsoft.com/office/powerpoint/2010/main" val="377432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0BC7-4CAB-4C3C-830F-9C4D44F5E98D}"/>
              </a:ext>
            </a:extLst>
          </p:cNvPr>
          <p:cNvSpPr>
            <a:spLocks noGrp="1"/>
          </p:cNvSpPr>
          <p:nvPr>
            <p:ph type="title"/>
          </p:nvPr>
        </p:nvSpPr>
        <p:spPr/>
        <p:txBody>
          <a:bodyPr>
            <a:normAutofit fontScale="90000"/>
          </a:bodyPr>
          <a:lstStyle/>
          <a:p>
            <a:r>
              <a:rPr lang="en-IN" dirty="0"/>
              <a:t>Exploratory Data Analysis</a:t>
            </a:r>
            <a:br>
              <a:rPr lang="en-IN" dirty="0"/>
            </a:br>
            <a:r>
              <a:rPr lang="en-IN" sz="2200" dirty="0">
                <a:solidFill>
                  <a:srgbClr val="FF0000"/>
                </a:solidFill>
                <a:latin typeface="Bahnschrift" panose="020B0502040204020203" pitchFamily="34" charset="0"/>
              </a:rPr>
              <a:t>Number of loan taken by customers in 30 days</a:t>
            </a:r>
          </a:p>
        </p:txBody>
      </p:sp>
      <p:pic>
        <p:nvPicPr>
          <p:cNvPr id="6" name="Content Placeholder 5">
            <a:extLst>
              <a:ext uri="{FF2B5EF4-FFF2-40B4-BE49-F238E27FC236}">
                <a16:creationId xmlns:a16="http://schemas.microsoft.com/office/drawing/2014/main" id="{1191DAD6-2DC6-4D56-8405-25F167432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1025" y="2431204"/>
            <a:ext cx="5421313" cy="3225905"/>
          </a:xfrm>
          <a:effectLst>
            <a:glow rad="228600">
              <a:schemeClr val="accent5">
                <a:satMod val="175000"/>
                <a:alpha val="40000"/>
              </a:schemeClr>
            </a:glow>
          </a:effectLst>
        </p:spPr>
      </p:pic>
      <p:sp>
        <p:nvSpPr>
          <p:cNvPr id="4" name="Content Placeholder 3">
            <a:extLst>
              <a:ext uri="{FF2B5EF4-FFF2-40B4-BE49-F238E27FC236}">
                <a16:creationId xmlns:a16="http://schemas.microsoft.com/office/drawing/2014/main" id="{255FA097-905A-4E7E-8B6C-36FAE7A15026}"/>
              </a:ext>
            </a:extLst>
          </p:cNvPr>
          <p:cNvSpPr>
            <a:spLocks noGrp="1"/>
          </p:cNvSpPr>
          <p:nvPr>
            <p:ph sz="half" idx="2"/>
          </p:nvPr>
        </p:nvSpPr>
        <p:spPr>
          <a:xfrm>
            <a:off x="7246540" y="1695848"/>
            <a:ext cx="3353133" cy="3900338"/>
          </a:xfrm>
        </p:spPr>
        <p:txBody>
          <a:bodyPr/>
          <a:lstStyle/>
          <a:p>
            <a:pPr algn="just">
              <a:buFont typeface="Wingdings" panose="05000000000000000000" pitchFamily="2" charset="2"/>
              <a:buChar char="§"/>
            </a:pPr>
            <a:r>
              <a:rPr lang="en-IN" sz="2000" dirty="0">
                <a:solidFill>
                  <a:schemeClr val="bg2">
                    <a:lumMod val="10000"/>
                  </a:schemeClr>
                </a:solidFill>
                <a:effectLst/>
                <a:latin typeface="Bahnschrift SemiLight" panose="020B0502040204020203" pitchFamily="34" charset="0"/>
                <a:ea typeface="Calibri" panose="020F0502020204030204" pitchFamily="34" charset="0"/>
                <a:cs typeface="Mangal" panose="02040503050203030202" pitchFamily="18" charset="0"/>
              </a:rPr>
              <a:t>Very few defaulters in case of customers who have taken loan in amount of 12.</a:t>
            </a:r>
            <a:endParaRPr lang="en-IN" sz="2000" dirty="0">
              <a:solidFill>
                <a:schemeClr val="bg2">
                  <a:lumMod val="10000"/>
                </a:schemeClr>
              </a:solidFill>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2692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0488E9-6A2C-4FBD-BEC3-ED468863A534}"/>
              </a:ext>
            </a:extLst>
          </p:cNvPr>
          <p:cNvSpPr>
            <a:spLocks noGrp="1"/>
          </p:cNvSpPr>
          <p:nvPr>
            <p:ph type="title"/>
          </p:nvPr>
        </p:nvSpPr>
        <p:spPr/>
        <p:txBody>
          <a:bodyPr>
            <a:normAutofit fontScale="90000"/>
          </a:bodyPr>
          <a:lstStyle/>
          <a:p>
            <a:pPr>
              <a:lnSpc>
                <a:spcPct val="150000"/>
              </a:lnSpc>
            </a:pPr>
            <a:r>
              <a:rPr lang="en-IN" dirty="0"/>
              <a:t>Feature Engineering</a:t>
            </a:r>
            <a:br>
              <a:rPr lang="en-IN" dirty="0"/>
            </a:br>
            <a:r>
              <a:rPr lang="en-IN" sz="2000" dirty="0">
                <a:solidFill>
                  <a:srgbClr val="FF0000"/>
                </a:solidFill>
                <a:latin typeface="Bahnschrift" panose="020B0502040204020203" pitchFamily="34" charset="0"/>
              </a:rPr>
              <a:t>Outliers detection &amp; removal</a:t>
            </a:r>
            <a:endParaRPr lang="en-IN" dirty="0">
              <a:solidFill>
                <a:srgbClr val="FF0000"/>
              </a:solidFill>
              <a:latin typeface="Bahnschrift" panose="020B0502040204020203" pitchFamily="34" charset="0"/>
            </a:endParaRPr>
          </a:p>
        </p:txBody>
      </p:sp>
      <p:sp>
        <p:nvSpPr>
          <p:cNvPr id="6" name="Content Placeholder 5">
            <a:extLst>
              <a:ext uri="{FF2B5EF4-FFF2-40B4-BE49-F238E27FC236}">
                <a16:creationId xmlns:a16="http://schemas.microsoft.com/office/drawing/2014/main" id="{695FB668-8D9B-4BD8-B7E0-205BC98E50C1}"/>
              </a:ext>
            </a:extLst>
          </p:cNvPr>
          <p:cNvSpPr>
            <a:spLocks noGrp="1"/>
          </p:cNvSpPr>
          <p:nvPr>
            <p:ph idx="1"/>
          </p:nvPr>
        </p:nvSpPr>
        <p:spPr/>
        <p:txBody>
          <a:bodyPr>
            <a:normAutofit fontScale="92500" lnSpcReduction="20000"/>
          </a:bodyPr>
          <a:lstStyle/>
          <a:p>
            <a:r>
              <a:rPr lang="en-IN" sz="2400" dirty="0">
                <a:latin typeface="Bahnschrift SemiLight" panose="020B0502040204020203" pitchFamily="34" charset="0"/>
                <a:ea typeface="Calibri" panose="020F0502020204030204" pitchFamily="34" charset="0"/>
                <a:cs typeface="Mangal" panose="02040503050203030202" pitchFamily="18" charset="0"/>
              </a:rPr>
              <a:t>O</a:t>
            </a:r>
            <a:r>
              <a:rPr lang="en-IN" sz="2400" dirty="0">
                <a:effectLst/>
                <a:latin typeface="Bahnschrift SemiLight" panose="020B0502040204020203" pitchFamily="34" charset="0"/>
                <a:ea typeface="Calibri" panose="020F0502020204030204" pitchFamily="34" charset="0"/>
                <a:cs typeface="Mangal" panose="02040503050203030202" pitchFamily="18" charset="0"/>
              </a:rPr>
              <a:t>utliers do not exist in lower bound but outliers exist in upper bound of features. </a:t>
            </a:r>
            <a:endParaRPr lang="en-US" sz="2400" dirty="0"/>
          </a:p>
          <a:p>
            <a:r>
              <a:rPr lang="en-US" sz="2400" dirty="0">
                <a:latin typeface="Bahnschrift" panose="020B0502040204020203" pitchFamily="34" charset="0"/>
              </a:rPr>
              <a:t>Z-score method results in huge data loss of 23.42 %, which we cannot afford.</a:t>
            </a:r>
          </a:p>
          <a:p>
            <a:r>
              <a:rPr lang="en-US" sz="2400" b="1" dirty="0">
                <a:solidFill>
                  <a:schemeClr val="tx1"/>
                </a:solidFill>
                <a:latin typeface="Bahnschrift" panose="020B0502040204020203" pitchFamily="34" charset="0"/>
              </a:rPr>
              <a:t>Quantile-based Flooring- Capping Method </a:t>
            </a:r>
            <a:r>
              <a:rPr lang="en-US" sz="2400" dirty="0">
                <a:latin typeface="Bahnschrift" panose="020B0502040204020203" pitchFamily="34" charset="0"/>
              </a:rPr>
              <a:t>employed for outliers removal.</a:t>
            </a:r>
          </a:p>
          <a:p>
            <a:r>
              <a:rPr lang="en-US" sz="2400" u="sng" dirty="0">
                <a:solidFill>
                  <a:schemeClr val="tx1"/>
                </a:solidFill>
                <a:latin typeface="Bahnschrift" panose="020B0502040204020203" pitchFamily="34" charset="0"/>
              </a:rPr>
              <a:t>Flooring is performed at 0th percentile for lower bound and capping perform at 99th percentile for upper bound.</a:t>
            </a:r>
          </a:p>
          <a:p>
            <a:r>
              <a:rPr lang="en-US" sz="2400" b="1" dirty="0">
                <a:solidFill>
                  <a:schemeClr val="tx1"/>
                </a:solidFill>
                <a:latin typeface="Bahnschrift" panose="020B0502040204020203" pitchFamily="34" charset="0"/>
              </a:rPr>
              <a:t>Data Loss </a:t>
            </a:r>
            <a:r>
              <a:rPr lang="en-US" sz="2400" dirty="0">
                <a:latin typeface="Bahnschrift" panose="020B0502040204020203" pitchFamily="34" charset="0"/>
              </a:rPr>
              <a:t>: 5.44 % which is acceptable.</a:t>
            </a:r>
          </a:p>
          <a:p>
            <a:endParaRPr lang="en-IN" sz="2400" dirty="0"/>
          </a:p>
        </p:txBody>
      </p:sp>
    </p:spTree>
    <p:extLst>
      <p:ext uri="{BB962C8B-B14F-4D97-AF65-F5344CB8AC3E}">
        <p14:creationId xmlns:p14="http://schemas.microsoft.com/office/powerpoint/2010/main" val="242714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4EB2FD-EBBA-4343-9689-91EC71483E9F}"/>
              </a:ext>
            </a:extLst>
          </p:cNvPr>
          <p:cNvSpPr>
            <a:spLocks noGrp="1"/>
          </p:cNvSpPr>
          <p:nvPr>
            <p:ph type="title"/>
          </p:nvPr>
        </p:nvSpPr>
        <p:spPr>
          <a:xfrm>
            <a:off x="581040" y="182675"/>
            <a:ext cx="11026744" cy="1013800"/>
          </a:xfrm>
        </p:spPr>
        <p:txBody>
          <a:bodyPr>
            <a:normAutofit fontScale="90000"/>
          </a:bodyPr>
          <a:lstStyle/>
          <a:p>
            <a:pPr>
              <a:lnSpc>
                <a:spcPct val="150000"/>
              </a:lnSpc>
            </a:pPr>
            <a:r>
              <a:rPr lang="en-IN" dirty="0"/>
              <a:t>Feature Engineering</a:t>
            </a:r>
            <a:br>
              <a:rPr lang="en-IN" dirty="0"/>
            </a:br>
            <a:r>
              <a:rPr lang="en-IN" sz="2200" dirty="0">
                <a:solidFill>
                  <a:srgbClr val="FF0000"/>
                </a:solidFill>
                <a:latin typeface="Bahnschrift" panose="020B0502040204020203" pitchFamily="34" charset="0"/>
              </a:rPr>
              <a:t>Skewness detection &amp; transformation</a:t>
            </a:r>
          </a:p>
        </p:txBody>
      </p:sp>
      <p:pic>
        <p:nvPicPr>
          <p:cNvPr id="7" name="Content Placeholder 6">
            <a:extLst>
              <a:ext uri="{FF2B5EF4-FFF2-40B4-BE49-F238E27FC236}">
                <a16:creationId xmlns:a16="http://schemas.microsoft.com/office/drawing/2014/main" id="{956C70A5-54FA-4667-8791-F4E509535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8485" y="2920053"/>
            <a:ext cx="8811855" cy="2200582"/>
          </a:xfrm>
          <a:prstGeom prst="rect">
            <a:avLst/>
          </a:prstGeom>
          <a:ln w="12700">
            <a:solidFill>
              <a:schemeClr val="tx1"/>
            </a:solidFill>
          </a:ln>
        </p:spPr>
      </p:pic>
      <p:sp>
        <p:nvSpPr>
          <p:cNvPr id="9" name="Rectangle: Rounded Corners 8">
            <a:extLst>
              <a:ext uri="{FF2B5EF4-FFF2-40B4-BE49-F238E27FC236}">
                <a16:creationId xmlns:a16="http://schemas.microsoft.com/office/drawing/2014/main" id="{BE9F0336-0728-4122-BDAC-2FC2869674B7}"/>
              </a:ext>
            </a:extLst>
          </p:cNvPr>
          <p:cNvSpPr/>
          <p:nvPr/>
        </p:nvSpPr>
        <p:spPr>
          <a:xfrm>
            <a:off x="833035" y="1562734"/>
            <a:ext cx="10522754" cy="1013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200" dirty="0">
                <a:latin typeface="Arial" panose="020B0604020202020204" pitchFamily="34" charset="0"/>
                <a:cs typeface="Arial" panose="020B0604020202020204" pitchFamily="34" charset="0"/>
              </a:rPr>
              <a:t>Considerable amount of skewness exist in different features.</a:t>
            </a:r>
          </a:p>
          <a:p>
            <a:pPr algn="ctr"/>
            <a:r>
              <a:rPr lang="en-IN" sz="2200" dirty="0">
                <a:latin typeface="Arial" panose="020B0604020202020204" pitchFamily="34" charset="0"/>
                <a:cs typeface="Arial" panose="020B0604020202020204" pitchFamily="34" charset="0"/>
              </a:rPr>
              <a:t>Yeo-Johnson Power Transformation used to reduce skewness.</a:t>
            </a:r>
          </a:p>
        </p:txBody>
      </p:sp>
    </p:spTree>
    <p:extLst>
      <p:ext uri="{BB962C8B-B14F-4D97-AF65-F5344CB8AC3E}">
        <p14:creationId xmlns:p14="http://schemas.microsoft.com/office/powerpoint/2010/main" val="8184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959018-C2ED-46F6-B1E4-FCAC4ABCA4A8}"/>
              </a:ext>
            </a:extLst>
          </p:cNvPr>
          <p:cNvSpPr>
            <a:spLocks noGrp="1"/>
          </p:cNvSpPr>
          <p:nvPr>
            <p:ph type="title"/>
          </p:nvPr>
        </p:nvSpPr>
        <p:spPr/>
        <p:txBody>
          <a:bodyPr>
            <a:normAutofit fontScale="90000"/>
          </a:bodyPr>
          <a:lstStyle/>
          <a:p>
            <a:r>
              <a:rPr lang="en-IN" sz="2500" dirty="0">
                <a:effectLst/>
                <a:ea typeface="Calibri" panose="020F0502020204030204" pitchFamily="34" charset="0"/>
                <a:cs typeface="Mangal" panose="02040503050203030202" pitchFamily="18" charset="0"/>
              </a:rPr>
              <a:t>Data Inputs- Logic- Output Relationships</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13" name="Content Placeholder 12">
            <a:extLst>
              <a:ext uri="{FF2B5EF4-FFF2-40B4-BE49-F238E27FC236}">
                <a16:creationId xmlns:a16="http://schemas.microsoft.com/office/drawing/2014/main" id="{C941B553-E6D3-4DDA-B3A7-FCA139E1A69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7788" y="1520788"/>
            <a:ext cx="7560840" cy="3816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ontent Placeholder 10">
            <a:extLst>
              <a:ext uri="{FF2B5EF4-FFF2-40B4-BE49-F238E27FC236}">
                <a16:creationId xmlns:a16="http://schemas.microsoft.com/office/drawing/2014/main" id="{110180CC-D354-413C-8D97-59C210B05F1B}"/>
              </a:ext>
            </a:extLst>
          </p:cNvPr>
          <p:cNvSpPr>
            <a:spLocks noGrp="1"/>
          </p:cNvSpPr>
          <p:nvPr>
            <p:ph sz="half" idx="2"/>
          </p:nvPr>
        </p:nvSpPr>
        <p:spPr>
          <a:xfrm>
            <a:off x="8346102" y="1612476"/>
            <a:ext cx="2921085" cy="3633047"/>
          </a:xfrm>
        </p:spPr>
        <p:txBody>
          <a:bodyPr>
            <a:normAutofit/>
          </a:bodyPr>
          <a:lstStyle/>
          <a:p>
            <a:pPr algn="just"/>
            <a:r>
              <a:rPr lang="en-IN" sz="2000" dirty="0">
                <a:solidFill>
                  <a:schemeClr val="bg2">
                    <a:lumMod val="10000"/>
                  </a:schemeClr>
                </a:solidFill>
                <a:latin typeface="Bahnschrift SemiLight" panose="020B0502040204020203" pitchFamily="34" charset="0"/>
                <a:cs typeface="Mangal" panose="02040503050203030202" pitchFamily="18" charset="0"/>
              </a:rPr>
              <a:t>Most of independent features are poorly or moderately correlated with target variable label</a:t>
            </a:r>
            <a:r>
              <a:rPr lang="en-IN" sz="2000" dirty="0">
                <a:effectLst/>
                <a:latin typeface="Bahnschrift SemiLight" panose="020B0502040204020203" pitchFamily="34" charset="0"/>
                <a:ea typeface="Calibri" panose="020F0502020204030204" pitchFamily="34" charset="0"/>
                <a:cs typeface="Mangal" panose="02040503050203030202" pitchFamily="18" charset="0"/>
              </a:rPr>
              <a:t>. </a:t>
            </a:r>
            <a:endParaRPr lang="en-IN" sz="2000" dirty="0"/>
          </a:p>
        </p:txBody>
      </p:sp>
    </p:spTree>
    <p:extLst>
      <p:ext uri="{BB962C8B-B14F-4D97-AF65-F5344CB8AC3E}">
        <p14:creationId xmlns:p14="http://schemas.microsoft.com/office/powerpoint/2010/main" val="189968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125F-8347-4B84-A7ED-F91AB3CED4FA}"/>
              </a:ext>
            </a:extLst>
          </p:cNvPr>
          <p:cNvSpPr>
            <a:spLocks noGrp="1"/>
          </p:cNvSpPr>
          <p:nvPr>
            <p:ph type="title"/>
          </p:nvPr>
        </p:nvSpPr>
        <p:spPr/>
        <p:txBody>
          <a:bodyPr/>
          <a:lstStyle/>
          <a:p>
            <a:r>
              <a:rPr lang="en-IN" dirty="0"/>
              <a:t>Handling IMBALANCED DATA</a:t>
            </a:r>
          </a:p>
        </p:txBody>
      </p:sp>
      <p:pic>
        <p:nvPicPr>
          <p:cNvPr id="6" name="Content Placeholder 5">
            <a:extLst>
              <a:ext uri="{FF2B5EF4-FFF2-40B4-BE49-F238E27FC236}">
                <a16:creationId xmlns:a16="http://schemas.microsoft.com/office/drawing/2014/main" id="{EEF8F585-EB1D-4C05-8A39-50BFCD87AB9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7828" y="2216284"/>
            <a:ext cx="5112568" cy="2724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ontent Placeholder 3">
            <a:extLst>
              <a:ext uri="{FF2B5EF4-FFF2-40B4-BE49-F238E27FC236}">
                <a16:creationId xmlns:a16="http://schemas.microsoft.com/office/drawing/2014/main" id="{D95960C0-F717-4ABC-9D1C-DD4520D49314}"/>
              </a:ext>
            </a:extLst>
          </p:cNvPr>
          <p:cNvSpPr>
            <a:spLocks noGrp="1"/>
          </p:cNvSpPr>
          <p:nvPr>
            <p:ph sz="half" idx="2"/>
          </p:nvPr>
        </p:nvSpPr>
        <p:spPr>
          <a:xfrm>
            <a:off x="7233460" y="1717990"/>
            <a:ext cx="4145220" cy="3633047"/>
          </a:xfrm>
        </p:spPr>
        <p:txBody>
          <a:bodyPr>
            <a:normAutofit/>
          </a:bodyPr>
          <a:lstStyle/>
          <a:p>
            <a:pPr algn="just"/>
            <a:r>
              <a:rPr lang="en-IN" sz="2000" dirty="0">
                <a:solidFill>
                  <a:schemeClr val="bg2">
                    <a:lumMod val="10000"/>
                  </a:schemeClr>
                </a:solidFill>
                <a:latin typeface="Bahnschrift" panose="020B0502040204020203" pitchFamily="34" charset="0"/>
              </a:rPr>
              <a:t>Target Variable label is Imbalanced in nature.</a:t>
            </a:r>
          </a:p>
          <a:p>
            <a:pPr algn="just"/>
            <a:r>
              <a:rPr lang="en-IN" sz="2000" dirty="0">
                <a:solidFill>
                  <a:schemeClr val="bg2">
                    <a:lumMod val="10000"/>
                  </a:schemeClr>
                </a:solidFill>
                <a:latin typeface="Bahnschrift" panose="020B0502040204020203" pitchFamily="34" charset="0"/>
              </a:rPr>
              <a:t>SMOTE techniques used to oversample minority class.</a:t>
            </a:r>
          </a:p>
        </p:txBody>
      </p:sp>
    </p:spTree>
    <p:extLst>
      <p:ext uri="{BB962C8B-B14F-4D97-AF65-F5344CB8AC3E}">
        <p14:creationId xmlns:p14="http://schemas.microsoft.com/office/powerpoint/2010/main" val="101211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7FAD-8B69-4B0D-A4A1-DE1B41FBA4D8}"/>
              </a:ext>
            </a:extLst>
          </p:cNvPr>
          <p:cNvSpPr>
            <a:spLocks noGrp="1"/>
          </p:cNvSpPr>
          <p:nvPr>
            <p:ph type="title"/>
          </p:nvPr>
        </p:nvSpPr>
        <p:spPr>
          <a:xfrm>
            <a:off x="561807" y="195255"/>
            <a:ext cx="11026744" cy="1013800"/>
          </a:xfrm>
        </p:spPr>
        <p:txBody>
          <a:bodyPr/>
          <a:lstStyle/>
          <a:p>
            <a:r>
              <a:rPr lang="en-IN" dirty="0"/>
              <a:t>MACHINE LEARNING MODEL BUILDING</a:t>
            </a:r>
          </a:p>
        </p:txBody>
      </p:sp>
      <p:sp>
        <p:nvSpPr>
          <p:cNvPr id="5" name="Content Placeholder 4">
            <a:extLst>
              <a:ext uri="{FF2B5EF4-FFF2-40B4-BE49-F238E27FC236}">
                <a16:creationId xmlns:a16="http://schemas.microsoft.com/office/drawing/2014/main" id="{D0130A0E-7568-458D-8C4D-E14CF20F6047}"/>
              </a:ext>
            </a:extLst>
          </p:cNvPr>
          <p:cNvSpPr>
            <a:spLocks noGrp="1"/>
          </p:cNvSpPr>
          <p:nvPr>
            <p:ph idx="1"/>
          </p:nvPr>
        </p:nvSpPr>
        <p:spPr>
          <a:xfrm>
            <a:off x="561807" y="1484784"/>
            <a:ext cx="11026743" cy="4094996"/>
          </a:xfrm>
        </p:spPr>
        <p:txBody>
          <a:bodyPr>
            <a:normAutofit/>
          </a:bodyPr>
          <a:lstStyle/>
          <a:p>
            <a:r>
              <a:rPr lang="en-IN" sz="2000" dirty="0">
                <a:latin typeface="Bahnschrift" panose="020B0502040204020203" pitchFamily="34" charset="0"/>
              </a:rPr>
              <a:t>Objective is to predict customer is defaulter or not. It can be solve by application of classification ML algorithm.</a:t>
            </a:r>
          </a:p>
          <a:p>
            <a:r>
              <a:rPr lang="en-IN" sz="2000" dirty="0">
                <a:latin typeface="Bahnschrift" panose="020B0502040204020203" pitchFamily="34" charset="0"/>
              </a:rPr>
              <a:t>Different Classification algorithm used to train model, in order to have maximum accuracy score.</a:t>
            </a:r>
          </a:p>
          <a:p>
            <a:r>
              <a:rPr lang="en-IN" sz="2000" dirty="0">
                <a:latin typeface="Bahnschrift" panose="020B0502040204020203" pitchFamily="34" charset="0"/>
              </a:rPr>
              <a:t>Machine learning classification algorithms used in this project are –</a:t>
            </a:r>
          </a:p>
          <a:p>
            <a:pPr marL="457200" lvl="0" indent="-457200" algn="just">
              <a:lnSpc>
                <a:spcPct val="107000"/>
              </a:lnSpc>
              <a:buSzPct val="120000"/>
              <a:buFont typeface="+mj-lt"/>
              <a:buAutoNum type="arabicPeriod"/>
            </a:pPr>
            <a:r>
              <a:rPr lang="en-IN" sz="2000" dirty="0">
                <a:solidFill>
                  <a:schemeClr val="tx1"/>
                </a:solidFill>
                <a:effectLst/>
                <a:latin typeface="Bahnschrift" panose="020B0502040204020203" pitchFamily="34" charset="0"/>
                <a:ea typeface="Calibri" panose="020F0502020204030204" pitchFamily="34" charset="0"/>
                <a:cs typeface="Mangal" panose="02040503050203030202" pitchFamily="18" charset="0"/>
              </a:rPr>
              <a:t>Logistics Regression </a:t>
            </a:r>
          </a:p>
          <a:p>
            <a:pPr marL="457200" lvl="0" indent="-457200" algn="just">
              <a:lnSpc>
                <a:spcPct val="107000"/>
              </a:lnSpc>
              <a:buSzPct val="120000"/>
              <a:buFont typeface="+mj-lt"/>
              <a:buAutoNum type="arabicPeriod"/>
            </a:pPr>
            <a:r>
              <a:rPr lang="en-IN" sz="2000" dirty="0">
                <a:solidFill>
                  <a:schemeClr val="tx1"/>
                </a:solidFill>
                <a:effectLst/>
                <a:latin typeface="Bahnschrift" panose="020B0502040204020203" pitchFamily="34" charset="0"/>
                <a:ea typeface="Calibri" panose="020F0502020204030204" pitchFamily="34" charset="0"/>
                <a:cs typeface="Mangal" panose="02040503050203030202" pitchFamily="18" charset="0"/>
              </a:rPr>
              <a:t>Decision Tree Classifier</a:t>
            </a:r>
          </a:p>
          <a:p>
            <a:pPr marL="457200" lvl="0" indent="-457200" algn="just">
              <a:lnSpc>
                <a:spcPct val="107000"/>
              </a:lnSpc>
              <a:buSzPct val="120000"/>
              <a:buFont typeface="+mj-lt"/>
              <a:buAutoNum type="arabicPeriod"/>
            </a:pPr>
            <a:r>
              <a:rPr lang="en-IN" sz="2000" dirty="0">
                <a:solidFill>
                  <a:schemeClr val="tx1"/>
                </a:solidFill>
                <a:effectLst/>
                <a:latin typeface="Bahnschrift" panose="020B0502040204020203" pitchFamily="34" charset="0"/>
                <a:ea typeface="Calibri" panose="020F0502020204030204" pitchFamily="34" charset="0"/>
                <a:cs typeface="Mangal" panose="02040503050203030202" pitchFamily="18" charset="0"/>
              </a:rPr>
              <a:t>Random Forest Classifier</a:t>
            </a:r>
          </a:p>
          <a:p>
            <a:pPr marL="457200" lvl="0" indent="-457200" algn="just">
              <a:lnSpc>
                <a:spcPct val="107000"/>
              </a:lnSpc>
              <a:spcAft>
                <a:spcPts val="800"/>
              </a:spcAft>
              <a:buSzPct val="120000"/>
              <a:buFont typeface="+mj-lt"/>
              <a:buAutoNum type="arabicPeriod"/>
            </a:pPr>
            <a:r>
              <a:rPr lang="en-IN" sz="2000" dirty="0">
                <a:solidFill>
                  <a:schemeClr val="tx1"/>
                </a:solidFill>
                <a:effectLst/>
                <a:latin typeface="Bahnschrift" panose="020B0502040204020203" pitchFamily="34" charset="0"/>
                <a:ea typeface="Calibri" panose="020F0502020204030204" pitchFamily="34" charset="0"/>
                <a:cs typeface="Mangal" panose="02040503050203030202" pitchFamily="18" charset="0"/>
              </a:rPr>
              <a:t>Extra Tree Classifier</a:t>
            </a:r>
            <a:endParaRPr lang="en-IN" sz="20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30702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5EA47-41DA-464A-9F7B-8E59EFE174E4}"/>
              </a:ext>
            </a:extLst>
          </p:cNvPr>
          <p:cNvSpPr>
            <a:spLocks noGrp="1"/>
          </p:cNvSpPr>
          <p:nvPr>
            <p:ph type="title"/>
          </p:nvPr>
        </p:nvSpPr>
        <p:spPr>
          <a:xfrm>
            <a:off x="693812" y="207240"/>
            <a:ext cx="11026744" cy="638612"/>
          </a:xfrm>
        </p:spPr>
        <p:txBody>
          <a:bodyPr>
            <a:normAutofit fontScale="90000"/>
          </a:bodyPr>
          <a:lstStyle/>
          <a:p>
            <a:r>
              <a:rPr lang="en-IN" dirty="0"/>
              <a:t>ML MODEL Evaluation Matrix</a:t>
            </a:r>
          </a:p>
        </p:txBody>
      </p:sp>
      <p:sp>
        <p:nvSpPr>
          <p:cNvPr id="6" name="Content Placeholder 5">
            <a:extLst>
              <a:ext uri="{FF2B5EF4-FFF2-40B4-BE49-F238E27FC236}">
                <a16:creationId xmlns:a16="http://schemas.microsoft.com/office/drawing/2014/main" id="{280DC525-CB0A-489D-BDFD-EB0CC14E5860}"/>
              </a:ext>
            </a:extLst>
          </p:cNvPr>
          <p:cNvSpPr>
            <a:spLocks noGrp="1"/>
          </p:cNvSpPr>
          <p:nvPr>
            <p:ph idx="1"/>
          </p:nvPr>
        </p:nvSpPr>
        <p:spPr>
          <a:xfrm>
            <a:off x="8470676" y="1021461"/>
            <a:ext cx="3096344" cy="3975347"/>
          </a:xfrm>
        </p:spPr>
        <p:txBody>
          <a:bodyPr>
            <a:normAutofit fontScale="77500" lnSpcReduction="20000"/>
          </a:bodyPr>
          <a:lstStyle/>
          <a:p>
            <a:pPr algn="just"/>
            <a:r>
              <a:rPr lang="en-IN" sz="2200" dirty="0">
                <a:solidFill>
                  <a:srgbClr val="FF0000"/>
                </a:solidFill>
                <a:latin typeface="High Tower Text" panose="02040502050506030303" pitchFamily="18" charset="0"/>
              </a:rPr>
              <a:t>Extra Tree Classifier gives maximum accuracy score and cross validation score.</a:t>
            </a:r>
          </a:p>
          <a:p>
            <a:pPr algn="just"/>
            <a:r>
              <a:rPr lang="en-IN" sz="2200" dirty="0">
                <a:solidFill>
                  <a:srgbClr val="FF0000"/>
                </a:solidFill>
                <a:latin typeface="High Tower Text" panose="02040502050506030303" pitchFamily="18" charset="0"/>
              </a:rPr>
              <a:t>Hyper parameter tuning perform on this ETC model to gain more accuracy.</a:t>
            </a:r>
          </a:p>
          <a:p>
            <a:pPr algn="just"/>
            <a:r>
              <a:rPr lang="en-IN" sz="2200" dirty="0">
                <a:solidFill>
                  <a:srgbClr val="FF0000"/>
                </a:solidFill>
                <a:latin typeface="High Tower Text" panose="02040502050506030303" pitchFamily="18" charset="0"/>
              </a:rPr>
              <a:t>ETC –tuned model used has final model</a:t>
            </a:r>
            <a:r>
              <a:rPr lang="en-IN" sz="2200" dirty="0">
                <a:solidFill>
                  <a:srgbClr val="FF0000"/>
                </a:solidFill>
                <a:latin typeface="Harlow Solid Italic" panose="04030604020F02020D02" pitchFamily="82" charset="0"/>
              </a:rPr>
              <a:t>.</a:t>
            </a:r>
          </a:p>
        </p:txBody>
      </p:sp>
      <p:graphicFrame>
        <p:nvGraphicFramePr>
          <p:cNvPr id="2" name="Table 1">
            <a:extLst>
              <a:ext uri="{FF2B5EF4-FFF2-40B4-BE49-F238E27FC236}">
                <a16:creationId xmlns:a16="http://schemas.microsoft.com/office/drawing/2014/main" id="{7770E625-46F6-E6F9-2A46-B0A34CBE6C15}"/>
              </a:ext>
            </a:extLst>
          </p:cNvPr>
          <p:cNvGraphicFramePr>
            <a:graphicFrameLocks noGrp="1"/>
          </p:cNvGraphicFramePr>
          <p:nvPr>
            <p:extLst>
              <p:ext uri="{D42A27DB-BD31-4B8C-83A1-F6EECF244321}">
                <p14:modId xmlns:p14="http://schemas.microsoft.com/office/powerpoint/2010/main" val="1039088349"/>
              </p:ext>
            </p:extLst>
          </p:nvPr>
        </p:nvGraphicFramePr>
        <p:xfrm>
          <a:off x="477788" y="1280943"/>
          <a:ext cx="7777581" cy="3493408"/>
        </p:xfrm>
        <a:graphic>
          <a:graphicData uri="http://schemas.openxmlformats.org/drawingml/2006/table">
            <a:tbl>
              <a:tblPr firstRow="1" firstCol="1" lastRow="1" lastCol="1" bandRow="1" bandCol="1">
                <a:tableStyleId>{69012ECD-51FC-41F1-AA8D-1B2483CD663E}</a:tableStyleId>
              </a:tblPr>
              <a:tblGrid>
                <a:gridCol w="1697272">
                  <a:extLst>
                    <a:ext uri="{9D8B030D-6E8A-4147-A177-3AD203B41FA5}">
                      <a16:colId xmlns:a16="http://schemas.microsoft.com/office/drawing/2014/main" val="4115704484"/>
                    </a:ext>
                  </a:extLst>
                </a:gridCol>
                <a:gridCol w="1100723">
                  <a:extLst>
                    <a:ext uri="{9D8B030D-6E8A-4147-A177-3AD203B41FA5}">
                      <a16:colId xmlns:a16="http://schemas.microsoft.com/office/drawing/2014/main" val="3044508538"/>
                    </a:ext>
                  </a:extLst>
                </a:gridCol>
                <a:gridCol w="932376">
                  <a:extLst>
                    <a:ext uri="{9D8B030D-6E8A-4147-A177-3AD203B41FA5}">
                      <a16:colId xmlns:a16="http://schemas.microsoft.com/office/drawing/2014/main" val="2505125873"/>
                    </a:ext>
                  </a:extLst>
                </a:gridCol>
                <a:gridCol w="986766">
                  <a:extLst>
                    <a:ext uri="{9D8B030D-6E8A-4147-A177-3AD203B41FA5}">
                      <a16:colId xmlns:a16="http://schemas.microsoft.com/office/drawing/2014/main" val="190962599"/>
                    </a:ext>
                  </a:extLst>
                </a:gridCol>
                <a:gridCol w="1067054">
                  <a:extLst>
                    <a:ext uri="{9D8B030D-6E8A-4147-A177-3AD203B41FA5}">
                      <a16:colId xmlns:a16="http://schemas.microsoft.com/office/drawing/2014/main" val="254634015"/>
                    </a:ext>
                  </a:extLst>
                </a:gridCol>
                <a:gridCol w="1071372">
                  <a:extLst>
                    <a:ext uri="{9D8B030D-6E8A-4147-A177-3AD203B41FA5}">
                      <a16:colId xmlns:a16="http://schemas.microsoft.com/office/drawing/2014/main" val="3794764405"/>
                    </a:ext>
                  </a:extLst>
                </a:gridCol>
                <a:gridCol w="922018">
                  <a:extLst>
                    <a:ext uri="{9D8B030D-6E8A-4147-A177-3AD203B41FA5}">
                      <a16:colId xmlns:a16="http://schemas.microsoft.com/office/drawing/2014/main" val="3047347039"/>
                    </a:ext>
                  </a:extLst>
                </a:gridCol>
              </a:tblGrid>
              <a:tr h="576196">
                <a:tc>
                  <a:txBody>
                    <a:bodyPr/>
                    <a:lstStyle/>
                    <a:p>
                      <a:pPr marL="65405"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Algorithm</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68580" marR="14986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Accuracy</a:t>
                      </a:r>
                      <a:r>
                        <a:rPr lang="en-US" sz="1400" spc="-175"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Score</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0" marR="22479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Recall</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55880" marR="5588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Precision</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67945"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F1</a:t>
                      </a:r>
                      <a:r>
                        <a:rPr lang="en-US" sz="1400" spc="95"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Score</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67945"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CV</a:t>
                      </a:r>
                      <a:r>
                        <a:rPr lang="en-US" sz="1400" spc="100"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Score</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67945"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AUC</a:t>
                      </a:r>
                    </a:p>
                    <a:p>
                      <a:pPr marL="67945" marR="0" algn="ctr">
                        <a:lnSpc>
                          <a:spcPct val="150000"/>
                        </a:lnSpc>
                        <a:spcBef>
                          <a:spcPts val="105"/>
                        </a:spcBef>
                        <a:spcAft>
                          <a:spcPts val="0"/>
                        </a:spcAft>
                      </a:pPr>
                      <a:r>
                        <a:rPr lang="en-US" sz="1400" dirty="0">
                          <a:effectLst/>
                          <a:latin typeface="Arial" panose="020B0604020202020204" pitchFamily="34" charset="0"/>
                          <a:cs typeface="Arial" panose="020B0604020202020204" pitchFamily="34" charset="0"/>
                        </a:rPr>
                        <a:t>Score</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extLst>
                  <a:ext uri="{0D108BD9-81ED-4DB2-BD59-A6C34878D82A}">
                    <a16:rowId xmlns:a16="http://schemas.microsoft.com/office/drawing/2014/main" val="2955558240"/>
                  </a:ext>
                </a:extLst>
              </a:tr>
              <a:tr h="574615">
                <a:tc>
                  <a:txBody>
                    <a:bodyPr/>
                    <a:lstStyle/>
                    <a:p>
                      <a:pPr marL="65405" marR="45720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Logistics</a:t>
                      </a:r>
                      <a:r>
                        <a:rPr lang="en-US" sz="1400" spc="5"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Regression</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200660"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0.7746</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0" marR="216535"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0.77</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55880" marR="5588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0.77</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251460" marR="252095" algn="ctr">
                        <a:lnSpc>
                          <a:spcPct val="150000"/>
                        </a:lnSpc>
                        <a:spcBef>
                          <a:spcPts val="0"/>
                        </a:spcBef>
                        <a:spcAft>
                          <a:spcPts val="0"/>
                        </a:spcAft>
                      </a:pPr>
                      <a:r>
                        <a:rPr lang="en-US" sz="1400">
                          <a:effectLst/>
                          <a:latin typeface="Arial" panose="020B0604020202020204" pitchFamily="34" charset="0"/>
                          <a:cs typeface="Arial" panose="020B0604020202020204" pitchFamily="34" charset="0"/>
                        </a:rPr>
                        <a:t>0.77</a:t>
                      </a:r>
                      <a:endParaRPr lang="en-US" sz="140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94945" marR="0" algn="ctr">
                        <a:lnSpc>
                          <a:spcPct val="150000"/>
                        </a:lnSpc>
                        <a:spcBef>
                          <a:spcPts val="0"/>
                        </a:spcBef>
                        <a:spcAft>
                          <a:spcPts val="0"/>
                        </a:spcAft>
                      </a:pPr>
                      <a:r>
                        <a:rPr lang="en-US" sz="1400">
                          <a:effectLst/>
                          <a:latin typeface="Arial" panose="020B0604020202020204" pitchFamily="34" charset="0"/>
                          <a:cs typeface="Arial" panose="020B0604020202020204" pitchFamily="34" charset="0"/>
                        </a:rPr>
                        <a:t>0.7733</a:t>
                      </a:r>
                      <a:endParaRPr lang="en-US" sz="140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21920" marR="120015" algn="ctr">
                        <a:lnSpc>
                          <a:spcPct val="150000"/>
                        </a:lnSpc>
                        <a:spcBef>
                          <a:spcPts val="0"/>
                        </a:spcBef>
                        <a:spcAft>
                          <a:spcPts val="0"/>
                        </a:spcAft>
                      </a:pPr>
                      <a:r>
                        <a:rPr lang="en-US" sz="1400">
                          <a:effectLst/>
                          <a:latin typeface="Arial" panose="020B0604020202020204" pitchFamily="34" charset="0"/>
                          <a:cs typeface="Arial" panose="020B0604020202020204" pitchFamily="34" charset="0"/>
                        </a:rPr>
                        <a:t>0.7746</a:t>
                      </a:r>
                      <a:endParaRPr lang="en-US" sz="140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extLst>
                  <a:ext uri="{0D108BD9-81ED-4DB2-BD59-A6C34878D82A}">
                    <a16:rowId xmlns:a16="http://schemas.microsoft.com/office/drawing/2014/main" val="3665580343"/>
                  </a:ext>
                </a:extLst>
              </a:tr>
              <a:tr h="575405">
                <a:tc>
                  <a:txBody>
                    <a:bodyPr/>
                    <a:lstStyle/>
                    <a:p>
                      <a:pPr marL="65405" marR="327660">
                        <a:lnSpc>
                          <a:spcPct val="106000"/>
                        </a:lnSpc>
                        <a:spcBef>
                          <a:spcPts val="0"/>
                        </a:spcBef>
                        <a:spcAft>
                          <a:spcPts val="0"/>
                        </a:spcAft>
                      </a:pPr>
                      <a:r>
                        <a:rPr lang="en-US" sz="1400" dirty="0">
                          <a:effectLst/>
                          <a:latin typeface="Arial" panose="020B0604020202020204" pitchFamily="34" charset="0"/>
                          <a:cs typeface="Arial" panose="020B0604020202020204" pitchFamily="34" charset="0"/>
                        </a:rPr>
                        <a:t>Decision</a:t>
                      </a:r>
                      <a:r>
                        <a:rPr lang="en-US" sz="1400" spc="45"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Tree</a:t>
                      </a:r>
                      <a:r>
                        <a:rPr lang="en-US" sz="1400" spc="-175"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Classifier</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93040"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0.8886</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0" marR="209550" algn="ctr">
                        <a:lnSpc>
                          <a:spcPct val="150000"/>
                        </a:lnSpc>
                        <a:spcBef>
                          <a:spcPts val="0"/>
                        </a:spcBef>
                        <a:spcAft>
                          <a:spcPts val="0"/>
                        </a:spcAft>
                      </a:pPr>
                      <a:r>
                        <a:rPr lang="en-US" sz="1400">
                          <a:effectLst/>
                          <a:latin typeface="Arial" panose="020B0604020202020204" pitchFamily="34" charset="0"/>
                          <a:cs typeface="Arial" panose="020B0604020202020204" pitchFamily="34" charset="0"/>
                        </a:rPr>
                        <a:t>0.89</a:t>
                      </a:r>
                      <a:endParaRPr lang="en-US" sz="140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55245" marR="5588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0.89</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259715" marR="0" algn="ctr">
                        <a:lnSpc>
                          <a:spcPct val="150000"/>
                        </a:lnSpc>
                        <a:spcBef>
                          <a:spcPts val="0"/>
                        </a:spcBef>
                        <a:spcAft>
                          <a:spcPts val="0"/>
                        </a:spcAft>
                      </a:pPr>
                      <a:r>
                        <a:rPr lang="en-US" sz="1400">
                          <a:effectLst/>
                          <a:latin typeface="Arial" panose="020B0604020202020204" pitchFamily="34" charset="0"/>
                          <a:cs typeface="Arial" panose="020B0604020202020204" pitchFamily="34" charset="0"/>
                        </a:rPr>
                        <a:t>0.89</a:t>
                      </a:r>
                      <a:endParaRPr lang="en-US" sz="140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89865" marR="0" algn="ctr">
                        <a:lnSpc>
                          <a:spcPct val="150000"/>
                        </a:lnSpc>
                        <a:spcBef>
                          <a:spcPts val="0"/>
                        </a:spcBef>
                        <a:spcAft>
                          <a:spcPts val="0"/>
                        </a:spcAft>
                      </a:pPr>
                      <a:r>
                        <a:rPr lang="en-US" sz="1400">
                          <a:effectLst/>
                          <a:latin typeface="Arial" panose="020B0604020202020204" pitchFamily="34" charset="0"/>
                          <a:cs typeface="Arial" panose="020B0604020202020204" pitchFamily="34" charset="0"/>
                        </a:rPr>
                        <a:t>0.8932</a:t>
                      </a:r>
                      <a:endParaRPr lang="en-US" sz="140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24460" marR="120015" algn="ctr">
                        <a:lnSpc>
                          <a:spcPct val="150000"/>
                        </a:lnSpc>
                        <a:spcBef>
                          <a:spcPts val="0"/>
                        </a:spcBef>
                        <a:spcAft>
                          <a:spcPts val="0"/>
                        </a:spcAft>
                      </a:pPr>
                      <a:r>
                        <a:rPr lang="en-US" sz="1400">
                          <a:effectLst/>
                          <a:latin typeface="Arial" panose="020B0604020202020204" pitchFamily="34" charset="0"/>
                          <a:cs typeface="Arial" panose="020B0604020202020204" pitchFamily="34" charset="0"/>
                        </a:rPr>
                        <a:t>0.8886</a:t>
                      </a:r>
                      <a:endParaRPr lang="en-US" sz="140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extLst>
                  <a:ext uri="{0D108BD9-81ED-4DB2-BD59-A6C34878D82A}">
                    <a16:rowId xmlns:a16="http://schemas.microsoft.com/office/drawing/2014/main" val="4258462862"/>
                  </a:ext>
                </a:extLst>
              </a:tr>
              <a:tr h="576196">
                <a:tc>
                  <a:txBody>
                    <a:bodyPr/>
                    <a:lstStyle/>
                    <a:p>
                      <a:pPr marL="65405" marR="21590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Random</a:t>
                      </a:r>
                      <a:r>
                        <a:rPr lang="en-US" sz="1400" spc="45"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Forest</a:t>
                      </a:r>
                      <a:r>
                        <a:rPr lang="en-US" sz="1400" spc="-175"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Classifier</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208280"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0.9423</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0" marR="213995"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0.94</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55880" marR="5588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0.94</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252095" marR="250825"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0.94</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91770"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0.9439</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23825" marR="120015" algn="ctr">
                        <a:lnSpc>
                          <a:spcPct val="150000"/>
                        </a:lnSpc>
                        <a:spcBef>
                          <a:spcPts val="0"/>
                        </a:spcBef>
                        <a:spcAft>
                          <a:spcPts val="0"/>
                        </a:spcAft>
                      </a:pPr>
                      <a:r>
                        <a:rPr lang="en-US" sz="1400">
                          <a:effectLst/>
                          <a:latin typeface="Arial" panose="020B0604020202020204" pitchFamily="34" charset="0"/>
                          <a:cs typeface="Arial" panose="020B0604020202020204" pitchFamily="34" charset="0"/>
                        </a:rPr>
                        <a:t>0.9423</a:t>
                      </a:r>
                      <a:endParaRPr lang="en-US" sz="140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extLst>
                  <a:ext uri="{0D108BD9-81ED-4DB2-BD59-A6C34878D82A}">
                    <a16:rowId xmlns:a16="http://schemas.microsoft.com/office/drawing/2014/main" val="652493247"/>
                  </a:ext>
                </a:extLst>
              </a:tr>
              <a:tr h="576196">
                <a:tc>
                  <a:txBody>
                    <a:bodyPr/>
                    <a:lstStyle/>
                    <a:p>
                      <a:pPr marL="65405" marR="205105">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Extra</a:t>
                      </a:r>
                      <a:r>
                        <a:rPr lang="en-US" sz="1400" spc="5"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Tree</a:t>
                      </a:r>
                      <a:r>
                        <a:rPr lang="en-US" sz="1400" spc="5"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Classifier</a:t>
                      </a:r>
                      <a:r>
                        <a:rPr lang="en-US" sz="1400" spc="85"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(ETC)</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96215"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0.9502</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0" marR="213995" algn="ctr">
                        <a:lnSpc>
                          <a:spcPct val="150000"/>
                        </a:lnSpc>
                        <a:spcBef>
                          <a:spcPts val="0"/>
                        </a:spcBef>
                        <a:spcAft>
                          <a:spcPts val="0"/>
                        </a:spcAft>
                      </a:pPr>
                      <a:r>
                        <a:rPr lang="en-US" sz="1400">
                          <a:effectLst/>
                          <a:latin typeface="Arial" panose="020B0604020202020204" pitchFamily="34" charset="0"/>
                          <a:cs typeface="Arial" panose="020B0604020202020204" pitchFamily="34" charset="0"/>
                        </a:rPr>
                        <a:t>0.95</a:t>
                      </a:r>
                      <a:endParaRPr lang="en-US" sz="140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55245" marR="55880" algn="ctr">
                        <a:lnSpc>
                          <a:spcPct val="150000"/>
                        </a:lnSpc>
                        <a:spcBef>
                          <a:spcPts val="0"/>
                        </a:spcBef>
                        <a:spcAft>
                          <a:spcPts val="0"/>
                        </a:spcAft>
                      </a:pPr>
                      <a:r>
                        <a:rPr lang="en-US" sz="1400">
                          <a:effectLst/>
                          <a:latin typeface="Arial" panose="020B0604020202020204" pitchFamily="34" charset="0"/>
                          <a:cs typeface="Arial" panose="020B0604020202020204" pitchFamily="34" charset="0"/>
                        </a:rPr>
                        <a:t>0.95</a:t>
                      </a:r>
                      <a:endParaRPr lang="en-US" sz="140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252095" marR="252095"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0.95</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84150"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0.9566</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23190" marR="120015"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0.9502</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extLst>
                  <a:ext uri="{0D108BD9-81ED-4DB2-BD59-A6C34878D82A}">
                    <a16:rowId xmlns:a16="http://schemas.microsoft.com/office/drawing/2014/main" val="749003298"/>
                  </a:ext>
                </a:extLst>
              </a:tr>
              <a:tr h="577776">
                <a:tc>
                  <a:txBody>
                    <a:bodyPr/>
                    <a:lstStyle/>
                    <a:p>
                      <a:pPr marL="65405" marR="67310">
                        <a:lnSpc>
                          <a:spcPct val="107000"/>
                        </a:lnSpc>
                        <a:spcBef>
                          <a:spcPts val="0"/>
                        </a:spcBef>
                        <a:spcAft>
                          <a:spcPts val="0"/>
                        </a:spcAft>
                      </a:pPr>
                      <a:r>
                        <a:rPr lang="en-US" sz="1400" dirty="0">
                          <a:effectLst/>
                          <a:latin typeface="Arial" panose="020B0604020202020204" pitchFamily="34" charset="0"/>
                          <a:cs typeface="Arial" panose="020B0604020202020204" pitchFamily="34" charset="0"/>
                        </a:rPr>
                        <a:t>Final</a:t>
                      </a:r>
                      <a:r>
                        <a:rPr lang="en-US" sz="1400" spc="70"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Model</a:t>
                      </a:r>
                      <a:r>
                        <a:rPr lang="en-US" sz="1400" spc="75"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(ETC-</a:t>
                      </a:r>
                      <a:r>
                        <a:rPr lang="en-US" sz="1400" spc="-170" dirty="0">
                          <a:effectLst/>
                          <a:latin typeface="Arial" panose="020B0604020202020204" pitchFamily="34" charset="0"/>
                          <a:cs typeface="Arial" panose="020B0604020202020204" pitchFamily="34" charset="0"/>
                        </a:rPr>
                        <a:t> </a:t>
                      </a:r>
                      <a:r>
                        <a:rPr lang="en-US" sz="1400" dirty="0">
                          <a:effectLst/>
                          <a:latin typeface="Arial" panose="020B0604020202020204" pitchFamily="34" charset="0"/>
                          <a:cs typeface="Arial" panose="020B0604020202020204" pitchFamily="34" charset="0"/>
                        </a:rPr>
                        <a:t>Tuned)</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96215"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0.9521</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0" marR="213995"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0.95</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55245" marR="5588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0.95</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252095" marR="252095"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0.95</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200660"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0.9507</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tc>
                  <a:txBody>
                    <a:bodyPr/>
                    <a:lstStyle/>
                    <a:p>
                      <a:pPr marL="123190" marR="120015"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0.9521</a:t>
                      </a:r>
                      <a:endParaRPr lang="en-US" sz="1400" dirty="0">
                        <a:effectLst/>
                        <a:latin typeface="Arial" panose="020B0604020202020204" pitchFamily="34" charset="0"/>
                        <a:ea typeface="Bahnschrift" panose="020B0502040204020203" pitchFamily="34" charset="0"/>
                        <a:cs typeface="Arial" panose="020B0604020202020204" pitchFamily="34" charset="0"/>
                      </a:endParaRPr>
                    </a:p>
                  </a:txBody>
                  <a:tcPr marL="0" marR="0" marT="0" marB="0"/>
                </a:tc>
                <a:extLst>
                  <a:ext uri="{0D108BD9-81ED-4DB2-BD59-A6C34878D82A}">
                    <a16:rowId xmlns:a16="http://schemas.microsoft.com/office/drawing/2014/main" val="730750783"/>
                  </a:ext>
                </a:extLst>
              </a:tr>
            </a:tbl>
          </a:graphicData>
        </a:graphic>
      </p:graphicFrame>
    </p:spTree>
    <p:extLst>
      <p:ext uri="{BB962C8B-B14F-4D97-AF65-F5344CB8AC3E}">
        <p14:creationId xmlns:p14="http://schemas.microsoft.com/office/powerpoint/2010/main" val="304368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a:xfrm>
            <a:off x="581041" y="389437"/>
            <a:ext cx="11026744" cy="1013800"/>
          </a:xfrm>
        </p:spPr>
        <p:txBody>
          <a:bodyPr/>
          <a:lstStyle/>
          <a:p>
            <a:r>
              <a:rPr lang="en-IN" dirty="0"/>
              <a:t>Overview of Presentation </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405780" y="1556792"/>
            <a:ext cx="10771171" cy="4392488"/>
          </a:xfrm>
        </p:spPr>
        <p:txBody>
          <a:bodyPr>
            <a:noAutofit/>
          </a:bodyPr>
          <a:lstStyle/>
          <a:p>
            <a:pPr>
              <a:spcBef>
                <a:spcPts val="300"/>
              </a:spcBef>
              <a:spcAft>
                <a:spcPts val="300"/>
              </a:spcAft>
              <a:buFont typeface="Wingdings" panose="05000000000000000000" pitchFamily="2" charset="2"/>
              <a:buChar char="Ø"/>
            </a:pPr>
            <a:r>
              <a:rPr lang="en-US" sz="2200" dirty="0">
                <a:solidFill>
                  <a:schemeClr val="tx1"/>
                </a:solidFill>
                <a:latin typeface="Bookman Old Style" panose="02050604050505020204" pitchFamily="18" charset="0"/>
              </a:rPr>
              <a:t>What is Micro Credit?</a:t>
            </a:r>
          </a:p>
          <a:p>
            <a:pPr>
              <a:spcBef>
                <a:spcPts val="300"/>
              </a:spcBef>
              <a:spcAft>
                <a:spcPts val="300"/>
              </a:spcAft>
              <a:buFont typeface="Wingdings" panose="05000000000000000000" pitchFamily="2" charset="2"/>
              <a:buChar char="Ø"/>
            </a:pPr>
            <a:r>
              <a:rPr lang="en-US" sz="2200" dirty="0">
                <a:solidFill>
                  <a:schemeClr val="tx1"/>
                </a:solidFill>
                <a:latin typeface="Bookman Old Style" panose="02050604050505020204" pitchFamily="18" charset="0"/>
              </a:rPr>
              <a:t>Problem Statement.</a:t>
            </a:r>
          </a:p>
          <a:p>
            <a:pPr>
              <a:spcBef>
                <a:spcPts val="300"/>
              </a:spcBef>
              <a:spcAft>
                <a:spcPts val="300"/>
              </a:spcAft>
              <a:buFont typeface="Wingdings" panose="05000000000000000000" pitchFamily="2" charset="2"/>
              <a:buChar char="Ø"/>
            </a:pPr>
            <a:r>
              <a:rPr lang="en-US" sz="2200" dirty="0">
                <a:solidFill>
                  <a:schemeClr val="tx1"/>
                </a:solidFill>
                <a:latin typeface="Bookman Old Style" panose="02050604050505020204" pitchFamily="18" charset="0"/>
              </a:rPr>
              <a:t>Data Preprocessing</a:t>
            </a:r>
          </a:p>
          <a:p>
            <a:pPr>
              <a:spcBef>
                <a:spcPts val="300"/>
              </a:spcBef>
              <a:spcAft>
                <a:spcPts val="300"/>
              </a:spcAft>
              <a:buFont typeface="Wingdings" panose="05000000000000000000" pitchFamily="2" charset="2"/>
              <a:buChar char="Ø"/>
            </a:pPr>
            <a:r>
              <a:rPr lang="en-US" sz="2200" dirty="0">
                <a:solidFill>
                  <a:schemeClr val="tx1"/>
                </a:solidFill>
                <a:latin typeface="Bookman Old Style" panose="02050604050505020204" pitchFamily="18" charset="0"/>
              </a:rPr>
              <a:t>Exploratory data analysis.</a:t>
            </a:r>
          </a:p>
          <a:p>
            <a:pPr>
              <a:spcBef>
                <a:spcPts val="300"/>
              </a:spcBef>
              <a:spcAft>
                <a:spcPts val="300"/>
              </a:spcAft>
              <a:buFont typeface="Wingdings" panose="05000000000000000000" pitchFamily="2" charset="2"/>
              <a:buChar char="Ø"/>
            </a:pPr>
            <a:r>
              <a:rPr lang="en-US" sz="2200" dirty="0">
                <a:solidFill>
                  <a:schemeClr val="tx1"/>
                </a:solidFill>
                <a:latin typeface="Bookman Old Style" panose="02050604050505020204" pitchFamily="18" charset="0"/>
              </a:rPr>
              <a:t>Feature Engineering </a:t>
            </a:r>
          </a:p>
          <a:p>
            <a:pPr>
              <a:spcBef>
                <a:spcPts val="300"/>
              </a:spcBef>
              <a:spcAft>
                <a:spcPts val="300"/>
              </a:spcAft>
              <a:buFont typeface="Wingdings" panose="05000000000000000000" pitchFamily="2" charset="2"/>
              <a:buChar char="Ø"/>
            </a:pPr>
            <a:r>
              <a:rPr lang="en-US" sz="2200" dirty="0">
                <a:solidFill>
                  <a:schemeClr val="tx1"/>
                </a:solidFill>
                <a:latin typeface="Bookman Old Style" panose="02050604050505020204" pitchFamily="18" charset="0"/>
              </a:rPr>
              <a:t>Machine Learning Building.</a:t>
            </a:r>
          </a:p>
          <a:p>
            <a:pPr>
              <a:spcBef>
                <a:spcPts val="300"/>
              </a:spcBef>
              <a:spcAft>
                <a:spcPts val="300"/>
              </a:spcAft>
              <a:buFont typeface="Wingdings" panose="05000000000000000000" pitchFamily="2" charset="2"/>
              <a:buChar char="Ø"/>
            </a:pPr>
            <a:r>
              <a:rPr lang="en-US" sz="2200" dirty="0">
                <a:solidFill>
                  <a:schemeClr val="tx1"/>
                </a:solidFill>
                <a:latin typeface="Bookman Old Style" panose="02050604050505020204" pitchFamily="18" charset="0"/>
              </a:rPr>
              <a:t>ROC-AUC Curve of Different Model </a:t>
            </a:r>
          </a:p>
          <a:p>
            <a:pPr>
              <a:spcBef>
                <a:spcPts val="300"/>
              </a:spcBef>
              <a:spcAft>
                <a:spcPts val="300"/>
              </a:spcAft>
              <a:buFont typeface="Wingdings" panose="05000000000000000000" pitchFamily="2" charset="2"/>
              <a:buChar char="Ø"/>
            </a:pPr>
            <a:r>
              <a:rPr lang="en-US" sz="2200" dirty="0">
                <a:solidFill>
                  <a:schemeClr val="tx1"/>
                </a:solidFill>
                <a:latin typeface="Bookman Old Style" panose="02050604050505020204" pitchFamily="18" charset="0"/>
              </a:rPr>
              <a:t>ROC Curve For Final Model.</a:t>
            </a:r>
          </a:p>
          <a:p>
            <a:pPr>
              <a:spcBef>
                <a:spcPts val="300"/>
              </a:spcBef>
              <a:spcAft>
                <a:spcPts val="300"/>
              </a:spcAft>
              <a:buFont typeface="Wingdings" panose="05000000000000000000" pitchFamily="2" charset="2"/>
              <a:buChar char="Ø"/>
            </a:pPr>
            <a:r>
              <a:rPr lang="en-US" sz="2200" dirty="0">
                <a:solidFill>
                  <a:schemeClr val="tx1"/>
                </a:solidFill>
                <a:latin typeface="Bookman Old Style" panose="02050604050505020204" pitchFamily="18" charset="0"/>
              </a:rPr>
              <a:t>Limitations and Future Scope of work</a:t>
            </a:r>
          </a:p>
          <a:p>
            <a:pPr>
              <a:spcBef>
                <a:spcPts val="300"/>
              </a:spcBef>
              <a:spcAft>
                <a:spcPts val="300"/>
              </a:spcAft>
              <a:buFont typeface="Wingdings" panose="05000000000000000000" pitchFamily="2" charset="2"/>
              <a:buChar char="Ø"/>
            </a:pPr>
            <a:endParaRPr lang="en-US" sz="1700" dirty="0">
              <a:solidFill>
                <a:schemeClr val="tx2"/>
              </a:solidFill>
              <a:latin typeface="Century" panose="02040604050505020304" pitchFamily="18" charset="0"/>
            </a:endParaRP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236F-ED0D-47DA-A7F3-2CD7C1B0FF0A}"/>
              </a:ext>
            </a:extLst>
          </p:cNvPr>
          <p:cNvSpPr>
            <a:spLocks noGrp="1"/>
          </p:cNvSpPr>
          <p:nvPr>
            <p:ph type="title"/>
          </p:nvPr>
        </p:nvSpPr>
        <p:spPr>
          <a:xfrm>
            <a:off x="581040" y="456683"/>
            <a:ext cx="11026744" cy="988332"/>
          </a:xfrm>
        </p:spPr>
        <p:txBody>
          <a:bodyPr/>
          <a:lstStyle/>
          <a:p>
            <a:r>
              <a:rPr lang="en-IN" dirty="0"/>
              <a:t>AUC-roc CURVE DIFFERENT MODELS</a:t>
            </a:r>
          </a:p>
        </p:txBody>
      </p:sp>
      <p:pic>
        <p:nvPicPr>
          <p:cNvPr id="9" name="Content Placeholder 8">
            <a:extLst>
              <a:ext uri="{FF2B5EF4-FFF2-40B4-BE49-F238E27FC236}">
                <a16:creationId xmlns:a16="http://schemas.microsoft.com/office/drawing/2014/main" id="{317099FE-634C-0F22-6872-1B64DE637426}"/>
              </a:ext>
            </a:extLst>
          </p:cNvPr>
          <p:cNvPicPr>
            <a:picLocks noGrp="1" noChangeAspect="1"/>
          </p:cNvPicPr>
          <p:nvPr>
            <p:ph sz="half" idx="1"/>
          </p:nvPr>
        </p:nvPicPr>
        <p:blipFill>
          <a:blip r:embed="rId2"/>
          <a:stretch>
            <a:fillRect/>
          </a:stretch>
        </p:blipFill>
        <p:spPr>
          <a:xfrm>
            <a:off x="581041" y="1916832"/>
            <a:ext cx="5286375" cy="3495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Content Placeholder 9">
            <a:extLst>
              <a:ext uri="{FF2B5EF4-FFF2-40B4-BE49-F238E27FC236}">
                <a16:creationId xmlns:a16="http://schemas.microsoft.com/office/drawing/2014/main" id="{7DB61028-94CD-B901-D3A2-00EC7721D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3467" y="1916832"/>
            <a:ext cx="5105400" cy="3543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755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9363-0675-4D8A-BFD2-8117500A2DC2}"/>
              </a:ext>
            </a:extLst>
          </p:cNvPr>
          <p:cNvSpPr>
            <a:spLocks noGrp="1"/>
          </p:cNvSpPr>
          <p:nvPr>
            <p:ph type="title"/>
          </p:nvPr>
        </p:nvSpPr>
        <p:spPr/>
        <p:txBody>
          <a:bodyPr/>
          <a:lstStyle/>
          <a:p>
            <a:r>
              <a:rPr lang="en-IN" dirty="0"/>
              <a:t>AUC-roc CURVE DIFFERENT MODELS</a:t>
            </a:r>
          </a:p>
        </p:txBody>
      </p:sp>
      <p:sp>
        <p:nvSpPr>
          <p:cNvPr id="4" name="Content Placeholder 3">
            <a:extLst>
              <a:ext uri="{FF2B5EF4-FFF2-40B4-BE49-F238E27FC236}">
                <a16:creationId xmlns:a16="http://schemas.microsoft.com/office/drawing/2014/main" id="{7108FC2F-05CC-DBA3-3655-DDDA14B4DD66}"/>
              </a:ext>
            </a:extLst>
          </p:cNvPr>
          <p:cNvSpPr>
            <a:spLocks noGrp="1"/>
          </p:cNvSpPr>
          <p:nvPr>
            <p:ph sz="half" idx="1"/>
          </p:nvPr>
        </p:nvSpPr>
        <p:spPr/>
        <p:txBody>
          <a:bodyPr/>
          <a:lstStyle/>
          <a:p>
            <a:endParaRPr lang="en-US"/>
          </a:p>
        </p:txBody>
      </p:sp>
      <p:pic>
        <p:nvPicPr>
          <p:cNvPr id="10" name="Content Placeholder 9">
            <a:extLst>
              <a:ext uri="{FF2B5EF4-FFF2-40B4-BE49-F238E27FC236}">
                <a16:creationId xmlns:a16="http://schemas.microsoft.com/office/drawing/2014/main" id="{ECD4E7EA-7CBC-E7DC-C6BF-2219DA368C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78558" y="1828780"/>
            <a:ext cx="5229225" cy="36330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5D08C36-5995-3CBF-7BED-28D1CAD17087}"/>
              </a:ext>
            </a:extLst>
          </p:cNvPr>
          <p:cNvPicPr>
            <a:picLocks noChangeAspect="1"/>
          </p:cNvPicPr>
          <p:nvPr/>
        </p:nvPicPr>
        <p:blipFill>
          <a:blip r:embed="rId3"/>
          <a:stretch>
            <a:fillRect/>
          </a:stretch>
        </p:blipFill>
        <p:spPr>
          <a:xfrm>
            <a:off x="581041" y="1844824"/>
            <a:ext cx="5420978" cy="36330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18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9AE3-63C6-4F1F-9808-E8C51BCCE7F6}"/>
              </a:ext>
            </a:extLst>
          </p:cNvPr>
          <p:cNvSpPr>
            <a:spLocks noGrp="1"/>
          </p:cNvSpPr>
          <p:nvPr>
            <p:ph type="title"/>
          </p:nvPr>
        </p:nvSpPr>
        <p:spPr/>
        <p:txBody>
          <a:bodyPr/>
          <a:lstStyle/>
          <a:p>
            <a:r>
              <a:rPr lang="en-IN" dirty="0"/>
              <a:t>AOC – ROC CURVE OF FINAL MODEL</a:t>
            </a:r>
          </a:p>
        </p:txBody>
      </p:sp>
      <p:pic>
        <p:nvPicPr>
          <p:cNvPr id="9" name="Content Placeholder 8">
            <a:extLst>
              <a:ext uri="{FF2B5EF4-FFF2-40B4-BE49-F238E27FC236}">
                <a16:creationId xmlns:a16="http://schemas.microsoft.com/office/drawing/2014/main" id="{B671C704-317E-A500-5FE7-33B62E8CEFA8}"/>
              </a:ext>
            </a:extLst>
          </p:cNvPr>
          <p:cNvPicPr>
            <a:picLocks noGrp="1" noChangeAspect="1"/>
          </p:cNvPicPr>
          <p:nvPr>
            <p:ph sz="half" idx="1"/>
          </p:nvPr>
        </p:nvPicPr>
        <p:blipFill rotWithShape="1">
          <a:blip r:embed="rId2"/>
          <a:srcRect l="-2546" r="15274"/>
          <a:stretch/>
        </p:blipFill>
        <p:spPr>
          <a:xfrm>
            <a:off x="437024" y="2170066"/>
            <a:ext cx="5945420" cy="3203149"/>
          </a:xfrm>
          <a:prstGeom prst="rect">
            <a:avLst/>
          </a:prstGeom>
          <a:ln>
            <a:noFill/>
          </a:ln>
          <a:effectLst>
            <a:outerShdw blurRad="292100" dist="139700" dir="2700000" algn="tl" rotWithShape="0">
              <a:srgbClr val="333333">
                <a:alpha val="65000"/>
              </a:srgbClr>
            </a:outerShdw>
          </a:effectLst>
        </p:spPr>
      </p:pic>
      <p:sp>
        <p:nvSpPr>
          <p:cNvPr id="4" name="Content Placeholder 3">
            <a:extLst>
              <a:ext uri="{FF2B5EF4-FFF2-40B4-BE49-F238E27FC236}">
                <a16:creationId xmlns:a16="http://schemas.microsoft.com/office/drawing/2014/main" id="{66EBC6C5-7A20-437E-B7C3-4007E26393EA}"/>
              </a:ext>
            </a:extLst>
          </p:cNvPr>
          <p:cNvSpPr>
            <a:spLocks noGrp="1"/>
          </p:cNvSpPr>
          <p:nvPr>
            <p:ph sz="half" idx="2"/>
          </p:nvPr>
        </p:nvSpPr>
        <p:spPr>
          <a:xfrm>
            <a:off x="6670476" y="2228004"/>
            <a:ext cx="4937308" cy="3633047"/>
          </a:xfrm>
        </p:spPr>
        <p:txBody>
          <a:bodyPr/>
          <a:lstStyle/>
          <a:p>
            <a:pPr algn="just"/>
            <a:r>
              <a:rPr lang="en-IN" sz="2200" dirty="0">
                <a:solidFill>
                  <a:srgbClr val="FF0000"/>
                </a:solidFill>
                <a:latin typeface="High Tower Text" panose="02040502050506030303" pitchFamily="18" charset="0"/>
              </a:rPr>
              <a:t>Extra Tree Classifier Hyper parameter tuned   gives maximum accuracy score of 0.9345 with cross validation score of 0.9410. </a:t>
            </a:r>
          </a:p>
          <a:p>
            <a:pPr algn="just"/>
            <a:r>
              <a:rPr lang="en-IN" sz="2200" dirty="0">
                <a:solidFill>
                  <a:srgbClr val="FF0000"/>
                </a:solidFill>
                <a:latin typeface="High Tower Text" panose="02040502050506030303" pitchFamily="18" charset="0"/>
              </a:rPr>
              <a:t>It also gives us maximum AUC score.</a:t>
            </a:r>
          </a:p>
          <a:p>
            <a:endParaRPr lang="en-IN" dirty="0"/>
          </a:p>
        </p:txBody>
      </p:sp>
    </p:spTree>
    <p:extLst>
      <p:ext uri="{BB962C8B-B14F-4D97-AF65-F5344CB8AC3E}">
        <p14:creationId xmlns:p14="http://schemas.microsoft.com/office/powerpoint/2010/main" val="419840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6F1817-CD06-486C-93B6-125B84C2ED05}"/>
              </a:ext>
            </a:extLst>
          </p:cNvPr>
          <p:cNvSpPr>
            <a:spLocks noGrp="1"/>
          </p:cNvSpPr>
          <p:nvPr>
            <p:ph type="title"/>
          </p:nvPr>
        </p:nvSpPr>
        <p:spPr/>
        <p:txBody>
          <a:bodyPr>
            <a:normAutofit/>
          </a:bodyPr>
          <a:lstStyle/>
          <a:p>
            <a:r>
              <a:rPr lang="en-IN" sz="2600" dirty="0">
                <a:effectLst/>
                <a:ea typeface="Calibri" panose="020F0502020204030204" pitchFamily="34" charset="0"/>
                <a:cs typeface="Mangal" panose="02040503050203030202" pitchFamily="18" charset="0"/>
              </a:rPr>
              <a:t>Limitations &amp; Scope for Future OF THIS Work</a:t>
            </a:r>
            <a:endParaRPr lang="en-IN" sz="2600" dirty="0"/>
          </a:p>
        </p:txBody>
      </p:sp>
      <p:sp>
        <p:nvSpPr>
          <p:cNvPr id="6" name="Content Placeholder 5">
            <a:extLst>
              <a:ext uri="{FF2B5EF4-FFF2-40B4-BE49-F238E27FC236}">
                <a16:creationId xmlns:a16="http://schemas.microsoft.com/office/drawing/2014/main" id="{82F0A02E-9FF7-4F93-8551-93CF0D659814}"/>
              </a:ext>
            </a:extLst>
          </p:cNvPr>
          <p:cNvSpPr>
            <a:spLocks noGrp="1"/>
          </p:cNvSpPr>
          <p:nvPr>
            <p:ph idx="1"/>
          </p:nvPr>
        </p:nvSpPr>
        <p:spPr/>
        <p:txBody>
          <a:bodyPr/>
          <a:lstStyle/>
          <a:p>
            <a:pPr marL="514350" lvl="0" indent="-514350" algn="just">
              <a:lnSpc>
                <a:spcPct val="107000"/>
              </a:lnSpc>
              <a:buSzPct val="100000"/>
              <a:buFont typeface="+mj-lt"/>
              <a:buAutoNum type="romanUcPeriod"/>
            </a:pPr>
            <a:r>
              <a:rPr lang="en-IN" sz="2200" dirty="0">
                <a:effectLst/>
                <a:latin typeface="Bahnschrift" panose="020B0502040204020203" pitchFamily="34" charset="0"/>
                <a:ea typeface="Calibri" panose="020F0502020204030204" pitchFamily="34" charset="0"/>
                <a:cs typeface="Mangal" panose="02040503050203030202" pitchFamily="18" charset="0"/>
              </a:rPr>
              <a:t>Limited computational resources put limitation on optimization through hyper parameter tuning. Accuracy of model can increase with hyperparameter tuning with several different parameter. Here we use only two parameters for tuning.</a:t>
            </a:r>
          </a:p>
          <a:p>
            <a:pPr marL="514350" lvl="0" indent="-514350" algn="just">
              <a:lnSpc>
                <a:spcPct val="107000"/>
              </a:lnSpc>
              <a:spcAft>
                <a:spcPts val="800"/>
              </a:spcAft>
              <a:buSzPct val="100000"/>
              <a:buFont typeface="+mj-lt"/>
              <a:buAutoNum type="romanUcPeriod"/>
            </a:pPr>
            <a:r>
              <a:rPr lang="en-IN" sz="2200" dirty="0">
                <a:effectLst/>
                <a:latin typeface="Bahnschrift" panose="020B0502040204020203" pitchFamily="34" charset="0"/>
                <a:ea typeface="Calibri" panose="020F0502020204030204" pitchFamily="34" charset="0"/>
                <a:cs typeface="Mangal" panose="02040503050203030202" pitchFamily="18" charset="0"/>
              </a:rPr>
              <a:t>Data is imbalanced, we utilised SMOTE for it but if get label data which at least in ratio of 70:30, It can give us much more realistic model. </a:t>
            </a:r>
          </a:p>
          <a:p>
            <a:pPr marL="0" indent="0">
              <a:buNone/>
            </a:pPr>
            <a:endParaRPr lang="en-IN" dirty="0"/>
          </a:p>
        </p:txBody>
      </p:sp>
    </p:spTree>
    <p:extLst>
      <p:ext uri="{BB962C8B-B14F-4D97-AF65-F5344CB8AC3E}">
        <p14:creationId xmlns:p14="http://schemas.microsoft.com/office/powerpoint/2010/main" val="16572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4DFB9-AB32-5878-5881-1F1451F32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924" y="620688"/>
            <a:ext cx="7481341" cy="4034057"/>
          </a:xfrm>
          <a:prstGeom prst="rect">
            <a:avLst/>
          </a:prstGeom>
        </p:spPr>
      </p:pic>
    </p:spTree>
    <p:extLst>
      <p:ext uri="{BB962C8B-B14F-4D97-AF65-F5344CB8AC3E}">
        <p14:creationId xmlns:p14="http://schemas.microsoft.com/office/powerpoint/2010/main" val="63934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Micro Credit?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693812" y="1513288"/>
            <a:ext cx="6120680" cy="3831423"/>
          </a:xfrm>
        </p:spPr>
        <p:txBody>
          <a:bodyPr>
            <a:normAutofit fontScale="92500"/>
          </a:bodyPr>
          <a:lstStyle/>
          <a:p>
            <a:pPr algn="just">
              <a:buFont typeface="Wingdings" panose="05000000000000000000" pitchFamily="2" charset="2"/>
              <a:buChar char="ü"/>
            </a:pPr>
            <a:r>
              <a:rPr lang="en-IN" sz="2400" dirty="0"/>
              <a:t> </a:t>
            </a:r>
            <a:r>
              <a:rPr lang="en-US" sz="2400" b="0" i="0" dirty="0">
                <a:solidFill>
                  <a:srgbClr val="202124"/>
                </a:solidFill>
                <a:effectLst/>
                <a:latin typeface="Century" panose="02040604050505020304" pitchFamily="18" charset="0"/>
              </a:rPr>
              <a:t>Microcredit is an </a:t>
            </a:r>
            <a:r>
              <a:rPr lang="en-US" sz="2400" b="1" i="0" dirty="0">
                <a:solidFill>
                  <a:srgbClr val="202124"/>
                </a:solidFill>
                <a:effectLst/>
                <a:latin typeface="Century" panose="02040604050505020304" pitchFamily="18" charset="0"/>
              </a:rPr>
              <a:t>extremely small loan given to those who lack a steady source of income</a:t>
            </a:r>
            <a:r>
              <a:rPr lang="en-US" sz="2400" b="0" i="0" dirty="0">
                <a:solidFill>
                  <a:srgbClr val="202124"/>
                </a:solidFill>
                <a:effectLst/>
                <a:latin typeface="Century" panose="02040604050505020304" pitchFamily="18" charset="0"/>
              </a:rPr>
              <a:t>, collateral. It is used as a way to obtain a loan, acting as a protection against potential loss for the lender should the borrower default in his payments., or any credit history.</a:t>
            </a:r>
            <a:endParaRPr lang="en-IN" sz="2400" dirty="0">
              <a:latin typeface="Century" panose="02040604050505020304" pitchFamily="18" charset="0"/>
            </a:endParaRPr>
          </a:p>
        </p:txBody>
      </p:sp>
      <p:pic>
        <p:nvPicPr>
          <p:cNvPr id="7" name="Content Placeholder 6">
            <a:extLst>
              <a:ext uri="{FF2B5EF4-FFF2-40B4-BE49-F238E27FC236}">
                <a16:creationId xmlns:a16="http://schemas.microsoft.com/office/drawing/2014/main" id="{27E93A11-5AFF-B7C7-EC72-B4399068A8C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90557" y="1701226"/>
            <a:ext cx="4104456" cy="3239941"/>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A7E418-C0B6-43CA-A617-EDED491CAE60}"/>
              </a:ext>
            </a:extLst>
          </p:cNvPr>
          <p:cNvSpPr>
            <a:spLocks noGrp="1"/>
          </p:cNvSpPr>
          <p:nvPr>
            <p:ph type="title"/>
          </p:nvPr>
        </p:nvSpPr>
        <p:spPr>
          <a:xfrm>
            <a:off x="1522413" y="381000"/>
            <a:ext cx="9829799" cy="1103784"/>
          </a:xfrm>
        </p:spPr>
        <p:txBody>
          <a:bodyPr>
            <a:normAutofit/>
          </a:bodyPr>
          <a:lstStyle/>
          <a:p>
            <a:pPr algn="ctr"/>
            <a:r>
              <a:rPr lang="en-IN" sz="3200" b="1" dirty="0">
                <a:latin typeface="Bahnschrift" panose="020B0502040204020203" pitchFamily="34" charset="0"/>
              </a:rPr>
              <a:t>Problem Statement</a:t>
            </a:r>
          </a:p>
        </p:txBody>
      </p:sp>
      <p:sp>
        <p:nvSpPr>
          <p:cNvPr id="6" name="Content Placeholder 5">
            <a:extLst>
              <a:ext uri="{FF2B5EF4-FFF2-40B4-BE49-F238E27FC236}">
                <a16:creationId xmlns:a16="http://schemas.microsoft.com/office/drawing/2014/main" id="{96E37F8B-2DA0-4141-A4E6-65101D9201C5}"/>
              </a:ext>
            </a:extLst>
          </p:cNvPr>
          <p:cNvSpPr>
            <a:spLocks noGrp="1"/>
          </p:cNvSpPr>
          <p:nvPr>
            <p:ph idx="1"/>
          </p:nvPr>
        </p:nvSpPr>
        <p:spPr>
          <a:xfrm>
            <a:off x="855547" y="1304764"/>
            <a:ext cx="10298360" cy="4248472"/>
          </a:xfrm>
        </p:spPr>
        <p:txBody>
          <a:bodyPr>
            <a:normAutofit fontScale="92500" lnSpcReduction="10000"/>
          </a:bodyPr>
          <a:lstStyle/>
          <a:p>
            <a:pPr algn="just">
              <a:buFont typeface="Wingdings" panose="05000000000000000000" pitchFamily="2" charset="2"/>
              <a:buChar char="§"/>
            </a:pPr>
            <a:r>
              <a:rPr lang="en-US" sz="2400" dirty="0">
                <a:solidFill>
                  <a:schemeClr val="tx1"/>
                </a:solidFill>
                <a:latin typeface="Bookman Old Style" panose="02050604050505020204" pitchFamily="18" charset="0"/>
                <a:ea typeface="Calibri" panose="020F0502020204030204" pitchFamily="34" charset="0"/>
                <a:cs typeface="Times New Roman" panose="02020603050405020304" pitchFamily="18" charset="0"/>
              </a:rPr>
              <a:t>Telecom provider provide micro-credit on mobile balances to be paid back in 5 days.</a:t>
            </a:r>
          </a:p>
          <a:p>
            <a:pPr algn="just">
              <a:buFont typeface="Wingdings" panose="05000000000000000000" pitchFamily="2" charset="2"/>
              <a:buChar char="§"/>
            </a:pPr>
            <a:r>
              <a:rPr lang="en-US" sz="2400" dirty="0">
                <a:solidFill>
                  <a:schemeClr val="tx1"/>
                </a:solidFill>
                <a:latin typeface="Bookman Old Style" panose="02050604050505020204" pitchFamily="18" charset="0"/>
                <a:ea typeface="Calibri" panose="020F0502020204030204" pitchFamily="34" charset="0"/>
                <a:cs typeface="Times New Roman" panose="02020603050405020304" pitchFamily="18" charset="0"/>
              </a:rPr>
              <a:t>Loan Varity :</a:t>
            </a:r>
          </a:p>
          <a:p>
            <a:pPr lvl="1" algn="just">
              <a:buFont typeface="Wingdings" panose="05000000000000000000" pitchFamily="2" charset="2"/>
              <a:buChar char="§"/>
            </a:pPr>
            <a:r>
              <a:rPr lang="en-US" sz="2400" dirty="0">
                <a:solidFill>
                  <a:schemeClr val="tx1"/>
                </a:solidFill>
                <a:latin typeface="Bookman Old Style" panose="02050604050505020204" pitchFamily="18" charset="0"/>
              </a:rPr>
              <a:t>Loan amount of 5 - Payback amount 6 (in Indonesian Rupiah)</a:t>
            </a:r>
          </a:p>
          <a:p>
            <a:pPr lvl="1" algn="just">
              <a:buFont typeface="Wingdings" panose="05000000000000000000" pitchFamily="2" charset="2"/>
              <a:buChar char="§"/>
            </a:pPr>
            <a:r>
              <a:rPr lang="en-US" sz="2400" dirty="0">
                <a:solidFill>
                  <a:schemeClr val="tx1"/>
                </a:solidFill>
                <a:latin typeface="Bookman Old Style" panose="02050604050505020204" pitchFamily="18" charset="0"/>
              </a:rPr>
              <a:t>Loan amount of 10 - Payback amount 12 (in Indonesian Rupiah)</a:t>
            </a:r>
            <a:endParaRPr lang="en-US" sz="2400" dirty="0">
              <a:solidFill>
                <a:schemeClr val="tx1"/>
              </a:solidFill>
              <a:latin typeface="Bookman Old Style" panose="02050604050505020204" pitchFamily="18" charset="0"/>
              <a:cs typeface="Times New Roman" panose="02020603050405020304" pitchFamily="18" charset="0"/>
            </a:endParaRPr>
          </a:p>
          <a:p>
            <a:pPr marL="282575" lvl="1" indent="0" algn="just">
              <a:buNone/>
            </a:pPr>
            <a:r>
              <a:rPr lang="en-US" sz="2400" dirty="0">
                <a:solidFill>
                  <a:schemeClr val="tx1"/>
                </a:solidFill>
                <a:latin typeface="Bookman Old Style" panose="02050604050505020204" pitchFamily="18" charset="0"/>
                <a:cs typeface="Times New Roman" panose="02020603050405020304" pitchFamily="18" charset="0"/>
              </a:rPr>
              <a:t>Task is Build ML classification Model to Predict customer who might be defaulter based on independent features.</a:t>
            </a:r>
          </a:p>
        </p:txBody>
      </p:sp>
    </p:spTree>
    <p:extLst>
      <p:ext uri="{BB962C8B-B14F-4D97-AF65-F5344CB8AC3E}">
        <p14:creationId xmlns:p14="http://schemas.microsoft.com/office/powerpoint/2010/main" val="7092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976E-3162-473C-A493-405ABA38DC9D}"/>
              </a:ext>
            </a:extLst>
          </p:cNvPr>
          <p:cNvSpPr>
            <a:spLocks noGrp="1"/>
          </p:cNvSpPr>
          <p:nvPr>
            <p:ph type="title"/>
          </p:nvPr>
        </p:nvSpPr>
        <p:spPr>
          <a:xfrm>
            <a:off x="532947" y="260648"/>
            <a:ext cx="11026744" cy="1013800"/>
          </a:xfrm>
        </p:spPr>
        <p:txBody>
          <a:bodyPr/>
          <a:lstStyle/>
          <a:p>
            <a:r>
              <a:rPr lang="en-IN" dirty="0"/>
              <a:t>DATASET Information</a:t>
            </a:r>
          </a:p>
        </p:txBody>
      </p:sp>
      <p:sp>
        <p:nvSpPr>
          <p:cNvPr id="4" name="Content Placeholder 3">
            <a:extLst>
              <a:ext uri="{FF2B5EF4-FFF2-40B4-BE49-F238E27FC236}">
                <a16:creationId xmlns:a16="http://schemas.microsoft.com/office/drawing/2014/main" id="{6377B5E0-8378-4534-85B0-043462D3F1CC}"/>
              </a:ext>
            </a:extLst>
          </p:cNvPr>
          <p:cNvSpPr>
            <a:spLocks noGrp="1"/>
          </p:cNvSpPr>
          <p:nvPr>
            <p:ph idx="1"/>
          </p:nvPr>
        </p:nvSpPr>
        <p:spPr>
          <a:xfrm>
            <a:off x="559137" y="1715956"/>
            <a:ext cx="11026743" cy="3678303"/>
          </a:xfrm>
        </p:spPr>
        <p:txBody>
          <a:bodyPr>
            <a:normAutofit fontScale="92500" lnSpcReduction="20000"/>
          </a:bodyPr>
          <a:lstStyle/>
          <a:p>
            <a:pPr marL="914400" indent="-677863" algn="just">
              <a:buClr>
                <a:srgbClr val="7030A0"/>
              </a:buClr>
              <a:buFont typeface="Wingdings" panose="05000000000000000000" pitchFamily="2" charset="2"/>
              <a:buChar char="v"/>
              <a:tabLst>
                <a:tab pos="269875" algn="l"/>
              </a:tabLst>
            </a:pPr>
            <a:r>
              <a:rPr lang="en-IN" sz="2400" dirty="0">
                <a:solidFill>
                  <a:schemeClr val="tx1"/>
                </a:solidFill>
                <a:latin typeface="Bookman Old Style" panose="02050604050505020204" pitchFamily="18" charset="0"/>
              </a:rPr>
              <a:t>Dataset provide by Fliprobo Technologies Ltd.</a:t>
            </a:r>
          </a:p>
          <a:p>
            <a:pPr marL="914400" indent="-677863" algn="just">
              <a:buClr>
                <a:srgbClr val="7030A0"/>
              </a:buClr>
              <a:buFont typeface="Wingdings" panose="05000000000000000000" pitchFamily="2" charset="2"/>
              <a:buChar char="v"/>
              <a:tabLst>
                <a:tab pos="269875" algn="l"/>
              </a:tabLst>
            </a:pPr>
            <a:r>
              <a:rPr lang="en-IN" sz="2400" dirty="0">
                <a:solidFill>
                  <a:schemeClr val="tx1"/>
                </a:solidFill>
                <a:latin typeface="Bookman Old Style" panose="02050604050505020204" pitchFamily="18" charset="0"/>
              </a:rPr>
              <a:t>Micro Credit Defaulter dataset contain 209593 rows and 37 columns.</a:t>
            </a:r>
          </a:p>
          <a:p>
            <a:pPr marL="914400" indent="-677863" algn="just">
              <a:buClr>
                <a:srgbClr val="7030A0"/>
              </a:buClr>
              <a:buFont typeface="Wingdings" panose="05000000000000000000" pitchFamily="2" charset="2"/>
              <a:buChar char="v"/>
              <a:tabLst>
                <a:tab pos="269875" algn="l"/>
              </a:tabLst>
            </a:pPr>
            <a:r>
              <a:rPr lang="en-US" sz="2400" dirty="0">
                <a:solidFill>
                  <a:schemeClr val="tx1"/>
                </a:solidFill>
                <a:latin typeface="Bookman Old Style" panose="02050604050505020204" pitchFamily="18" charset="0"/>
              </a:rPr>
              <a:t>Out of all features only three features with object datatypes and rest are int64.</a:t>
            </a:r>
          </a:p>
          <a:p>
            <a:pPr marL="914400" indent="-677863" algn="just">
              <a:buClr>
                <a:srgbClr val="7030A0"/>
              </a:buClr>
              <a:buFont typeface="Wingdings" panose="05000000000000000000" pitchFamily="2" charset="2"/>
              <a:buChar char="v"/>
              <a:tabLst>
                <a:tab pos="269875" algn="l"/>
              </a:tabLst>
            </a:pPr>
            <a:r>
              <a:rPr lang="en-US" sz="2400" dirty="0">
                <a:solidFill>
                  <a:schemeClr val="tx1"/>
                </a:solidFill>
                <a:latin typeface="Bookman Old Style" panose="02050604050505020204" pitchFamily="18" charset="0"/>
              </a:rPr>
              <a:t>Data integrity check is perform for missing values, duplicate data, data error.</a:t>
            </a:r>
          </a:p>
          <a:p>
            <a:pPr marL="914400" indent="-677863" algn="just">
              <a:buClr>
                <a:srgbClr val="7030A0"/>
              </a:buClr>
              <a:buFont typeface="Wingdings" panose="05000000000000000000" pitchFamily="2" charset="2"/>
              <a:buChar char="v"/>
              <a:tabLst>
                <a:tab pos="269875" algn="l"/>
              </a:tabLst>
            </a:pPr>
            <a:r>
              <a:rPr lang="en-US" sz="2400" dirty="0">
                <a:solidFill>
                  <a:schemeClr val="tx1"/>
                </a:solidFill>
                <a:latin typeface="Bookman Old Style" panose="02050604050505020204" pitchFamily="18" charset="0"/>
              </a:rPr>
              <a:t>No missing values, whitespaces, ‘NA’, ‘-’ are present in dataset.</a:t>
            </a:r>
          </a:p>
          <a:p>
            <a:pPr marL="0" indent="0">
              <a:buClr>
                <a:srgbClr val="7030A0"/>
              </a:buClr>
              <a:buNone/>
            </a:pPr>
            <a:endParaRPr lang="en-IN" sz="2400" dirty="0"/>
          </a:p>
        </p:txBody>
      </p:sp>
    </p:spTree>
    <p:extLst>
      <p:ext uri="{BB962C8B-B14F-4D97-AF65-F5344CB8AC3E}">
        <p14:creationId xmlns:p14="http://schemas.microsoft.com/office/powerpoint/2010/main" val="215451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F612-FF01-4E99-B424-3FC739486200}"/>
              </a:ext>
            </a:extLst>
          </p:cNvPr>
          <p:cNvSpPr>
            <a:spLocks noGrp="1"/>
          </p:cNvSpPr>
          <p:nvPr>
            <p:ph type="title"/>
          </p:nvPr>
        </p:nvSpPr>
        <p:spPr/>
        <p:txBody>
          <a:bodyPr/>
          <a:lstStyle/>
          <a:p>
            <a:r>
              <a:rPr lang="en-IN" dirty="0"/>
              <a:t>Data Pre-processing</a:t>
            </a:r>
          </a:p>
        </p:txBody>
      </p:sp>
      <p:sp>
        <p:nvSpPr>
          <p:cNvPr id="3" name="Content Placeholder 2">
            <a:extLst>
              <a:ext uri="{FF2B5EF4-FFF2-40B4-BE49-F238E27FC236}">
                <a16:creationId xmlns:a16="http://schemas.microsoft.com/office/drawing/2014/main" id="{5BBE2D39-F060-481C-B7DF-8377D1BFBC04}"/>
              </a:ext>
            </a:extLst>
          </p:cNvPr>
          <p:cNvSpPr>
            <a:spLocks noGrp="1"/>
          </p:cNvSpPr>
          <p:nvPr>
            <p:ph idx="1"/>
          </p:nvPr>
        </p:nvSpPr>
        <p:spPr>
          <a:xfrm>
            <a:off x="579147" y="1680799"/>
            <a:ext cx="11026743" cy="3678303"/>
          </a:xfrm>
        </p:spPr>
        <p:txBody>
          <a:bodyPr>
            <a:normAutofit fontScale="85000" lnSpcReduction="10000"/>
          </a:bodyPr>
          <a:lstStyle/>
          <a:p>
            <a:pPr marL="738188" indent="-738188" algn="just">
              <a:buClr>
                <a:srgbClr val="7030A0"/>
              </a:buClr>
              <a:buFont typeface="Wingdings" panose="05000000000000000000" pitchFamily="2" charset="2"/>
              <a:buChar char="§"/>
            </a:pPr>
            <a:r>
              <a:rPr lang="en-US" sz="2400" b="1" dirty="0">
                <a:solidFill>
                  <a:schemeClr val="tx1"/>
                </a:solidFill>
                <a:latin typeface="Bookman Old Style" panose="02050604050505020204" pitchFamily="18" charset="0"/>
              </a:rPr>
              <a:t>Strategy To Handle Data Error In Min And Max Column  </a:t>
            </a:r>
          </a:p>
          <a:p>
            <a:pPr marL="738188" indent="-738188" algn="just">
              <a:buClr>
                <a:srgbClr val="7030A0"/>
              </a:buClr>
              <a:buFont typeface="+mj-lt"/>
              <a:buAutoNum type="arabicPeriod"/>
            </a:pPr>
            <a:r>
              <a:rPr lang="en-US" sz="2400" b="1" dirty="0">
                <a:solidFill>
                  <a:schemeClr val="tx1"/>
                </a:solidFill>
                <a:latin typeface="Bookman Old Style" panose="02050604050505020204" pitchFamily="18" charset="0"/>
              </a:rPr>
              <a:t>Assumption</a:t>
            </a:r>
            <a:r>
              <a:rPr lang="en-US" sz="2400" dirty="0">
                <a:latin typeface="Bookman Old Style" panose="02050604050505020204" pitchFamily="18" charset="0"/>
              </a:rPr>
              <a:t> - All negative values are typing error happen accidentally by type - in front of original value (except feature depicting median). </a:t>
            </a:r>
          </a:p>
          <a:p>
            <a:pPr marL="738188" indent="-738188" algn="just">
              <a:buClr>
                <a:srgbClr val="7030A0"/>
              </a:buClr>
              <a:buFont typeface="+mj-lt"/>
              <a:buAutoNum type="arabicPeriod"/>
            </a:pPr>
            <a:r>
              <a:rPr lang="en-US" sz="2400" b="1" dirty="0">
                <a:solidFill>
                  <a:schemeClr val="tx1"/>
                </a:solidFill>
                <a:latin typeface="Bookman Old Style" panose="02050604050505020204" pitchFamily="18" charset="0"/>
              </a:rPr>
              <a:t>Corrective Approach </a:t>
            </a:r>
            <a:r>
              <a:rPr lang="en-US" sz="2400" dirty="0">
                <a:latin typeface="Bookman Old Style" panose="02050604050505020204" pitchFamily="18" charset="0"/>
              </a:rPr>
              <a:t>- Negative values are converted into absolute value to correct negative typing error whenever applicable except feature depicting median.</a:t>
            </a:r>
          </a:p>
          <a:p>
            <a:pPr marL="738188" indent="-738188" algn="just">
              <a:buClr>
                <a:srgbClr val="7030A0"/>
              </a:buClr>
              <a:buFont typeface="Wingdings" panose="05000000000000000000" pitchFamily="2" charset="2"/>
              <a:buChar char="§"/>
            </a:pPr>
            <a:r>
              <a:rPr lang="en-US" sz="2400" b="1" dirty="0">
                <a:solidFill>
                  <a:schemeClr val="tx1"/>
                </a:solidFill>
                <a:latin typeface="Bookman Old Style" panose="02050604050505020204" pitchFamily="18" charset="0"/>
              </a:rPr>
              <a:t>Feature Engineering on '</a:t>
            </a:r>
            <a:r>
              <a:rPr lang="en-US" sz="2400" b="1" dirty="0" err="1">
                <a:solidFill>
                  <a:schemeClr val="tx1"/>
                </a:solidFill>
                <a:latin typeface="Bookman Old Style" panose="02050604050505020204" pitchFamily="18" charset="0"/>
              </a:rPr>
              <a:t>pdate</a:t>
            </a:r>
            <a:r>
              <a:rPr lang="en-US" sz="2400" b="1" dirty="0">
                <a:solidFill>
                  <a:schemeClr val="tx1"/>
                </a:solidFill>
                <a:latin typeface="Bookman Old Style" panose="02050604050505020204" pitchFamily="18" charset="0"/>
              </a:rPr>
              <a:t>' column</a:t>
            </a:r>
          </a:p>
          <a:p>
            <a:pPr marL="738188" indent="-738188" algn="just">
              <a:buClr>
                <a:srgbClr val="7030A0"/>
              </a:buClr>
              <a:buFont typeface="+mj-lt"/>
              <a:buAutoNum type="arabicPeriod"/>
            </a:pPr>
            <a:r>
              <a:rPr lang="en-US" sz="2400" dirty="0">
                <a:latin typeface="Bookman Old Style" panose="02050604050505020204" pitchFamily="18" charset="0"/>
              </a:rPr>
              <a:t>Extracting new columns for day, month and year out of ‘</a:t>
            </a:r>
            <a:r>
              <a:rPr lang="en-US" sz="2400" dirty="0" err="1">
                <a:latin typeface="Bookman Old Style" panose="02050604050505020204" pitchFamily="18" charset="0"/>
              </a:rPr>
              <a:t>pdate</a:t>
            </a:r>
            <a:r>
              <a:rPr lang="en-US" sz="2400" dirty="0">
                <a:latin typeface="Bookman Old Style" panose="02050604050505020204" pitchFamily="18" charset="0"/>
              </a:rPr>
              <a:t>’</a:t>
            </a:r>
            <a:endParaRPr lang="en-IN" sz="2400" b="1"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292965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0DC9-B68C-4121-9C6B-83B9FC045BF2}"/>
              </a:ext>
            </a:extLst>
          </p:cNvPr>
          <p:cNvSpPr>
            <a:spLocks noGrp="1"/>
          </p:cNvSpPr>
          <p:nvPr>
            <p:ph type="title"/>
          </p:nvPr>
        </p:nvSpPr>
        <p:spPr/>
        <p:txBody>
          <a:bodyPr/>
          <a:lstStyle/>
          <a:p>
            <a:r>
              <a:rPr lang="en-IN" dirty="0"/>
              <a:t>Data Pre-processing</a:t>
            </a:r>
          </a:p>
        </p:txBody>
      </p:sp>
      <p:sp>
        <p:nvSpPr>
          <p:cNvPr id="3" name="Content Placeholder 2">
            <a:extLst>
              <a:ext uri="{FF2B5EF4-FFF2-40B4-BE49-F238E27FC236}">
                <a16:creationId xmlns:a16="http://schemas.microsoft.com/office/drawing/2014/main" id="{FD069DD8-4CC3-4AA5-B55F-4BEDD6385E85}"/>
              </a:ext>
            </a:extLst>
          </p:cNvPr>
          <p:cNvSpPr>
            <a:spLocks noGrp="1"/>
          </p:cNvSpPr>
          <p:nvPr>
            <p:ph idx="1"/>
          </p:nvPr>
        </p:nvSpPr>
        <p:spPr/>
        <p:txBody>
          <a:bodyPr>
            <a:normAutofit fontScale="92500"/>
          </a:bodyPr>
          <a:lstStyle/>
          <a:p>
            <a:pPr marL="633413" indent="-633413" algn="just">
              <a:buClr>
                <a:schemeClr val="accent1">
                  <a:lumMod val="50000"/>
                </a:schemeClr>
              </a:buClr>
              <a:buFont typeface="Wingdings" panose="05000000000000000000" pitchFamily="2" charset="2"/>
              <a:buChar char="q"/>
            </a:pPr>
            <a:r>
              <a:rPr lang="en-US" sz="2400" b="1" dirty="0">
                <a:solidFill>
                  <a:schemeClr val="tx1"/>
                </a:solidFill>
                <a:latin typeface="Bookman Old Style" panose="02050604050505020204" pitchFamily="18" charset="0"/>
              </a:rPr>
              <a:t>Data error and correction in maxamnt_loans30 column </a:t>
            </a:r>
          </a:p>
          <a:p>
            <a:pPr marL="633413" indent="-633413" algn="just">
              <a:buClr>
                <a:schemeClr val="accent1">
                  <a:lumMod val="50000"/>
                </a:schemeClr>
              </a:buClr>
              <a:buFont typeface="Wingdings" panose="05000000000000000000" pitchFamily="2" charset="2"/>
              <a:buChar char="q"/>
            </a:pPr>
            <a:r>
              <a:rPr lang="en-US" sz="2400" dirty="0">
                <a:latin typeface="Bookman Old Style" panose="02050604050505020204" pitchFamily="18" charset="0"/>
              </a:rPr>
              <a:t>The maximum value in maxamnt_loans30 is not reliable. </a:t>
            </a:r>
            <a:endParaRPr lang="en-US" sz="2400" b="1" dirty="0">
              <a:solidFill>
                <a:schemeClr val="tx1"/>
              </a:solidFill>
              <a:latin typeface="Bookman Old Style" panose="02050604050505020204" pitchFamily="18" charset="0"/>
            </a:endParaRPr>
          </a:p>
          <a:p>
            <a:pPr marL="633413" indent="-633413" algn="just">
              <a:buClr>
                <a:schemeClr val="accent1">
                  <a:lumMod val="50000"/>
                </a:schemeClr>
              </a:buClr>
              <a:buFont typeface="Wingdings" panose="05000000000000000000" pitchFamily="2" charset="2"/>
              <a:buChar char="q"/>
            </a:pPr>
            <a:r>
              <a:rPr lang="en-US" sz="2400" b="1" dirty="0">
                <a:solidFill>
                  <a:schemeClr val="tx1"/>
                </a:solidFill>
                <a:latin typeface="Bookman Old Style" panose="02050604050505020204" pitchFamily="18" charset="0"/>
              </a:rPr>
              <a:t>Assumption</a:t>
            </a:r>
            <a:r>
              <a:rPr lang="en-US" sz="2400" dirty="0">
                <a:latin typeface="Bookman Old Style" panose="02050604050505020204" pitchFamily="18" charset="0"/>
              </a:rPr>
              <a:t> - The maximum value in maxamnt_loans30 is 12.</a:t>
            </a:r>
          </a:p>
          <a:p>
            <a:pPr marL="633413" indent="-633413" algn="just">
              <a:buClr>
                <a:schemeClr val="accent1">
                  <a:lumMod val="50000"/>
                </a:schemeClr>
              </a:buClr>
              <a:buFont typeface="Wingdings" panose="05000000000000000000" pitchFamily="2" charset="2"/>
              <a:buChar char="q"/>
            </a:pPr>
            <a:r>
              <a:rPr lang="en-US" sz="2400" b="1" dirty="0">
                <a:solidFill>
                  <a:schemeClr val="tx1"/>
                </a:solidFill>
                <a:latin typeface="Bookman Old Style" panose="02050604050505020204" pitchFamily="18" charset="0"/>
              </a:rPr>
              <a:t>Corrective Action </a:t>
            </a:r>
            <a:r>
              <a:rPr lang="en-US" sz="2400" dirty="0">
                <a:latin typeface="Bookman Old Style" panose="02050604050505020204" pitchFamily="18" charset="0"/>
              </a:rPr>
              <a:t>- Replacing values greater than 12 into category of zero.</a:t>
            </a:r>
          </a:p>
          <a:p>
            <a:pPr marL="633413" indent="-633413" algn="just">
              <a:buClr>
                <a:schemeClr val="accent1">
                  <a:lumMod val="50000"/>
                </a:schemeClr>
              </a:buClr>
              <a:buFont typeface="Wingdings" panose="05000000000000000000" pitchFamily="2" charset="2"/>
              <a:buChar char="q"/>
            </a:pPr>
            <a:r>
              <a:rPr lang="en-US" sz="2400" b="1" dirty="0">
                <a:solidFill>
                  <a:schemeClr val="tx1"/>
                </a:solidFill>
                <a:latin typeface="Bookman Old Style" panose="02050604050505020204" pitchFamily="18" charset="0"/>
              </a:rPr>
              <a:t>Dropping Unnecessary columns </a:t>
            </a:r>
          </a:p>
          <a:p>
            <a:pPr>
              <a:buClr>
                <a:srgbClr val="7030A0"/>
              </a:buClr>
              <a:buFont typeface="Wingdings" panose="05000000000000000000" pitchFamily="2" charset="2"/>
              <a:buChar char="v"/>
            </a:pPr>
            <a:endParaRPr lang="en-IN" sz="2400" b="1" dirty="0">
              <a:solidFill>
                <a:schemeClr val="tx1"/>
              </a:solidFill>
            </a:endParaRPr>
          </a:p>
        </p:txBody>
      </p:sp>
    </p:spTree>
    <p:extLst>
      <p:ext uri="{BB962C8B-B14F-4D97-AF65-F5344CB8AC3E}">
        <p14:creationId xmlns:p14="http://schemas.microsoft.com/office/powerpoint/2010/main" val="73922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6EDE-3548-42DB-88A7-0CBDE797C62B}"/>
              </a:ext>
            </a:extLst>
          </p:cNvPr>
          <p:cNvSpPr>
            <a:spLocks noGrp="1"/>
          </p:cNvSpPr>
          <p:nvPr>
            <p:ph type="title"/>
          </p:nvPr>
        </p:nvSpPr>
        <p:spPr>
          <a:xfrm>
            <a:off x="571299" y="260648"/>
            <a:ext cx="11026744" cy="988332"/>
          </a:xfrm>
        </p:spPr>
        <p:txBody>
          <a:bodyPr>
            <a:normAutofit fontScale="90000"/>
          </a:bodyPr>
          <a:lstStyle/>
          <a:p>
            <a:pPr>
              <a:lnSpc>
                <a:spcPct val="150000"/>
              </a:lnSpc>
            </a:pPr>
            <a:r>
              <a:rPr lang="en-IN" dirty="0"/>
              <a:t>Exploratory Data Analysis</a:t>
            </a:r>
            <a:br>
              <a:rPr lang="en-IN" dirty="0"/>
            </a:br>
            <a:r>
              <a:rPr lang="en-IN" sz="2000" dirty="0">
                <a:solidFill>
                  <a:srgbClr val="FF0000"/>
                </a:solidFill>
                <a:latin typeface="Arial" panose="020B0604020202020204" pitchFamily="34" charset="0"/>
                <a:cs typeface="Arial" panose="020B0604020202020204" pitchFamily="34" charset="0"/>
              </a:rPr>
              <a:t>Target  Variable Label Distribution</a:t>
            </a:r>
          </a:p>
        </p:txBody>
      </p:sp>
      <p:pic>
        <p:nvPicPr>
          <p:cNvPr id="9" name="Content Placeholder 8">
            <a:extLst>
              <a:ext uri="{FF2B5EF4-FFF2-40B4-BE49-F238E27FC236}">
                <a16:creationId xmlns:a16="http://schemas.microsoft.com/office/drawing/2014/main" id="{9FAF62BC-21BC-466F-9ADB-98EAEFC3DDD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1610" y="1916832"/>
            <a:ext cx="5988866" cy="3024336"/>
          </a:xfrm>
          <a:ln w="12700">
            <a:solidFill>
              <a:srgbClr val="FFFFFF"/>
            </a:solidFill>
          </a:ln>
          <a:effectLst>
            <a:glow rad="228600">
              <a:schemeClr val="accent5">
                <a:satMod val="175000"/>
                <a:alpha val="40000"/>
              </a:schemeClr>
            </a:glow>
          </a:effectLst>
        </p:spPr>
      </p:pic>
      <p:sp>
        <p:nvSpPr>
          <p:cNvPr id="7" name="Content Placeholder 6">
            <a:extLst>
              <a:ext uri="{FF2B5EF4-FFF2-40B4-BE49-F238E27FC236}">
                <a16:creationId xmlns:a16="http://schemas.microsoft.com/office/drawing/2014/main" id="{63BCF39C-EEA4-41D5-B9EF-C2C0C66197DD}"/>
              </a:ext>
            </a:extLst>
          </p:cNvPr>
          <p:cNvSpPr>
            <a:spLocks noGrp="1"/>
          </p:cNvSpPr>
          <p:nvPr>
            <p:ph sz="half" idx="2"/>
          </p:nvPr>
        </p:nvSpPr>
        <p:spPr>
          <a:xfrm>
            <a:off x="7534572" y="1676469"/>
            <a:ext cx="4073212" cy="3633047"/>
          </a:xfrm>
        </p:spPr>
        <p:txBody>
          <a:bodyPr>
            <a:normAutofit/>
          </a:bodyPr>
          <a:lstStyle/>
          <a:p>
            <a:pPr algn="just"/>
            <a:r>
              <a:rPr lang="en-IN" sz="2000" dirty="0">
                <a:effectLst/>
                <a:latin typeface="Bahnschrift SemiLight" panose="020B0502040204020203" pitchFamily="34" charset="0"/>
                <a:ea typeface="Calibri" panose="020F0502020204030204" pitchFamily="34" charset="0"/>
                <a:cs typeface="Mangal" panose="02040503050203030202" pitchFamily="18" charset="0"/>
              </a:rPr>
              <a:t>Label </a:t>
            </a:r>
            <a:r>
              <a:rPr lang="en-IN" sz="2000" u="sng" dirty="0">
                <a:effectLst/>
                <a:latin typeface="Bahnschrift SemiLight" panose="020B0502040204020203" pitchFamily="34" charset="0"/>
                <a:ea typeface="Calibri" panose="020F0502020204030204" pitchFamily="34" charset="0"/>
                <a:cs typeface="Mangal" panose="02040503050203030202" pitchFamily="18" charset="0"/>
              </a:rPr>
              <a:t>class 1 represent non-defaulter</a:t>
            </a:r>
            <a:r>
              <a:rPr lang="en-IN" sz="2000" dirty="0">
                <a:effectLst/>
                <a:latin typeface="Bahnschrift SemiLight" panose="020B0502040204020203" pitchFamily="34" charset="0"/>
                <a:ea typeface="Calibri" panose="020F0502020204030204" pitchFamily="34" charset="0"/>
                <a:cs typeface="Mangal" panose="02040503050203030202" pitchFamily="18" charset="0"/>
              </a:rPr>
              <a:t> while Label </a:t>
            </a:r>
            <a:r>
              <a:rPr lang="en-IN" sz="2000" u="sng" dirty="0">
                <a:effectLst/>
                <a:latin typeface="Bahnschrift SemiLight" panose="020B0502040204020203" pitchFamily="34" charset="0"/>
                <a:ea typeface="Calibri" panose="020F0502020204030204" pitchFamily="34" charset="0"/>
                <a:cs typeface="Mangal" panose="02040503050203030202" pitchFamily="18" charset="0"/>
              </a:rPr>
              <a:t>class 0 represent defaulter</a:t>
            </a:r>
            <a:r>
              <a:rPr lang="en-IN" sz="2000" dirty="0">
                <a:effectLst/>
                <a:latin typeface="Bahnschrift SemiLight" panose="020B0502040204020203" pitchFamily="34" charset="0"/>
                <a:ea typeface="Calibri" panose="020F0502020204030204" pitchFamily="34" charset="0"/>
                <a:cs typeface="Mangal" panose="02040503050203030202" pitchFamily="18" charset="0"/>
              </a:rPr>
              <a:t> </a:t>
            </a:r>
          </a:p>
          <a:p>
            <a:pPr algn="just"/>
            <a:r>
              <a:rPr lang="en-IN" sz="2000" dirty="0">
                <a:latin typeface="Bahnschrift SemiLight" panose="020B0502040204020203" pitchFamily="34" charset="0"/>
                <a:cs typeface="Mangal" panose="02040503050203030202" pitchFamily="18" charset="0"/>
              </a:rPr>
              <a:t>Only 12.5% customers are defaulters.</a:t>
            </a:r>
          </a:p>
          <a:p>
            <a:pPr algn="just"/>
            <a:r>
              <a:rPr lang="en-IN" sz="2000" dirty="0">
                <a:latin typeface="Bahnschrift SemiLight" panose="020B0502040204020203" pitchFamily="34" charset="0"/>
                <a:cs typeface="Mangal" panose="02040503050203030202" pitchFamily="18" charset="0"/>
              </a:rPr>
              <a:t>Target Variable Label is imbalanced in nature</a:t>
            </a:r>
            <a:r>
              <a:rPr lang="en-IN" sz="1800" dirty="0">
                <a:latin typeface="Bahnschrift SemiLight" panose="020B0502040204020203" pitchFamily="34" charset="0"/>
                <a:cs typeface="Mangal" panose="02040503050203030202" pitchFamily="18" charset="0"/>
              </a:rPr>
              <a:t>.</a:t>
            </a:r>
            <a:endParaRPr lang="en-IN" dirty="0"/>
          </a:p>
        </p:txBody>
      </p:sp>
    </p:spTree>
    <p:extLst>
      <p:ext uri="{BB962C8B-B14F-4D97-AF65-F5344CB8AC3E}">
        <p14:creationId xmlns:p14="http://schemas.microsoft.com/office/powerpoint/2010/main" val="37286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66B75-EA34-4326-A11F-1EE55DF280B6}"/>
              </a:ext>
            </a:extLst>
          </p:cNvPr>
          <p:cNvSpPr>
            <a:spLocks noGrp="1"/>
          </p:cNvSpPr>
          <p:nvPr>
            <p:ph type="title"/>
          </p:nvPr>
        </p:nvSpPr>
        <p:spPr/>
        <p:txBody>
          <a:bodyPr>
            <a:normAutofit fontScale="90000"/>
          </a:bodyPr>
          <a:lstStyle/>
          <a:p>
            <a:pPr>
              <a:lnSpc>
                <a:spcPct val="150000"/>
              </a:lnSpc>
            </a:pPr>
            <a:r>
              <a:rPr lang="en-IN" dirty="0"/>
              <a:t>Exploratory Data Analysis</a:t>
            </a:r>
            <a:br>
              <a:rPr lang="en-IN" dirty="0"/>
            </a:br>
            <a:r>
              <a:rPr lang="en-IN" sz="2400" dirty="0">
                <a:solidFill>
                  <a:srgbClr val="FF0000"/>
                </a:solidFill>
                <a:latin typeface="Bahnschrift" panose="020B0502040204020203" pitchFamily="34" charset="0"/>
              </a:rPr>
              <a:t>Month vs defaulter distribution</a:t>
            </a:r>
          </a:p>
        </p:txBody>
      </p:sp>
      <p:pic>
        <p:nvPicPr>
          <p:cNvPr id="7" name="Content Placeholder 6">
            <a:extLst>
              <a:ext uri="{FF2B5EF4-FFF2-40B4-BE49-F238E27FC236}">
                <a16:creationId xmlns:a16="http://schemas.microsoft.com/office/drawing/2014/main" id="{55BDF030-3E7B-4B63-8D23-BA01360940B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2988" y="2254471"/>
            <a:ext cx="5421313" cy="2885540"/>
          </a:xfrm>
          <a:ln w="12700">
            <a:noFill/>
          </a:ln>
          <a:effectLst>
            <a:glow rad="228600">
              <a:schemeClr val="accent5">
                <a:satMod val="175000"/>
                <a:alpha val="40000"/>
              </a:schemeClr>
            </a:glow>
          </a:effectLst>
        </p:spPr>
      </p:pic>
      <p:sp>
        <p:nvSpPr>
          <p:cNvPr id="5" name="Content Placeholder 4">
            <a:extLst>
              <a:ext uri="{FF2B5EF4-FFF2-40B4-BE49-F238E27FC236}">
                <a16:creationId xmlns:a16="http://schemas.microsoft.com/office/drawing/2014/main" id="{8BC0FEC0-7758-4F17-8312-93D960A00535}"/>
              </a:ext>
            </a:extLst>
          </p:cNvPr>
          <p:cNvSpPr>
            <a:spLocks noGrp="1"/>
          </p:cNvSpPr>
          <p:nvPr>
            <p:ph sz="half" idx="2"/>
          </p:nvPr>
        </p:nvSpPr>
        <p:spPr>
          <a:xfrm>
            <a:off x="7246540" y="1506964"/>
            <a:ext cx="4185281" cy="3633047"/>
          </a:xfrm>
        </p:spPr>
        <p:txBody>
          <a:bodyPr>
            <a:normAutofit/>
          </a:bodyPr>
          <a:lstStyle/>
          <a:p>
            <a:pPr algn="just"/>
            <a:r>
              <a:rPr lang="en-US" sz="2000" dirty="0">
                <a:latin typeface="Bahnschrift" panose="020B0502040204020203" pitchFamily="34" charset="0"/>
              </a:rPr>
              <a:t>Most of data belong to month 6 and 7, followed by month 8.</a:t>
            </a:r>
            <a:endParaRPr lang="en-IN" sz="2000" dirty="0">
              <a:latin typeface="Bahnschrift" panose="020B0502040204020203" pitchFamily="34" charset="0"/>
            </a:endParaRPr>
          </a:p>
        </p:txBody>
      </p:sp>
    </p:spTree>
    <p:extLst>
      <p:ext uri="{BB962C8B-B14F-4D97-AF65-F5344CB8AC3E}">
        <p14:creationId xmlns:p14="http://schemas.microsoft.com/office/powerpoint/2010/main" val="170489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EE8011"/>
      </a:accent1>
      <a:accent2>
        <a:srgbClr val="CEC079"/>
      </a:accent2>
      <a:accent3>
        <a:srgbClr val="93A569"/>
      </a:accent3>
      <a:accent4>
        <a:srgbClr val="69A58B"/>
      </a:accent4>
      <a:accent5>
        <a:srgbClr val="6DAABD"/>
      </a:accent5>
      <a:accent6>
        <a:srgbClr val="B24A4B"/>
      </a:accent6>
      <a:hlink>
        <a:srgbClr val="EE8E11"/>
      </a:hlink>
      <a:folHlink>
        <a:srgbClr val="BFAE7F"/>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686B1E04-F35C-4AB5-985D-0C358CA11055}"/>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TM04033927[[fn=Main Event]]</Template>
  <TotalTime>691</TotalTime>
  <Words>999</Words>
  <Application>Microsoft Office PowerPoint</Application>
  <PresentationFormat>Custom</PresentationFormat>
  <Paragraphs>131</Paragraphs>
  <Slides>24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Arial Narrow</vt:lpstr>
      <vt:lpstr>Bahnschrift</vt:lpstr>
      <vt:lpstr>Bahnschrift SemiLight</vt:lpstr>
      <vt:lpstr>Bookman Old Style</vt:lpstr>
      <vt:lpstr>Calibri</vt:lpstr>
      <vt:lpstr>Cambria</vt:lpstr>
      <vt:lpstr>Century</vt:lpstr>
      <vt:lpstr>Harlow Solid Italic</vt:lpstr>
      <vt:lpstr>High Tower Text</vt:lpstr>
      <vt:lpstr>Impact</vt:lpstr>
      <vt:lpstr>Wingdings</vt:lpstr>
      <vt:lpstr>Main Event</vt:lpstr>
      <vt:lpstr>Presentation On Micro-Credit Defaulter predication using Machine Learning</vt:lpstr>
      <vt:lpstr>Overview of Presentation </vt:lpstr>
      <vt:lpstr>What is Micro Credit?</vt:lpstr>
      <vt:lpstr>Problem Statement</vt:lpstr>
      <vt:lpstr>DATASET Information</vt:lpstr>
      <vt:lpstr>Data Pre-processing</vt:lpstr>
      <vt:lpstr>Data Pre-processing</vt:lpstr>
      <vt:lpstr>Exploratory Data Analysis Target  Variable Label Distribution</vt:lpstr>
      <vt:lpstr>Exploratory Data Analysis Month vs defaulter distribution</vt:lpstr>
      <vt:lpstr>Exploratory Data Analysis Maximum amount of loan taken by customers</vt:lpstr>
      <vt:lpstr>Exploratory Data Analysis Number of loan taken by customers in 30 days vs Amount of loan taken in 30 days</vt:lpstr>
      <vt:lpstr>Exploratory Data Analysis Maximum Number of loan taken VS Average payback time in last 30 days</vt:lpstr>
      <vt:lpstr>Exploratory Data Analysis Number of loan taken by customers in 30 days</vt:lpstr>
      <vt:lpstr>Feature Engineering Outliers detection &amp; removal</vt:lpstr>
      <vt:lpstr>Feature Engineering Skewness detection &amp; transformation</vt:lpstr>
      <vt:lpstr>Data Inputs- Logic- Output Relationships </vt:lpstr>
      <vt:lpstr>Handling IMBALANCED DATA</vt:lpstr>
      <vt:lpstr>MACHINE LEARNING MODEL BUILDING</vt:lpstr>
      <vt:lpstr>ML MODEL Evaluation Matrix</vt:lpstr>
      <vt:lpstr>AUC-roc CURVE DIFFERENT MODELS</vt:lpstr>
      <vt:lpstr>AUC-roc CURVE DIFFERENT MODELS</vt:lpstr>
      <vt:lpstr>AOC – ROC CURVE OF FINAL MODEL</vt:lpstr>
      <vt:lpstr>Limitations &amp; Scope for Future OF THIS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DataLab</cp:lastModifiedBy>
  <cp:revision>21</cp:revision>
  <dcterms:created xsi:type="dcterms:W3CDTF">2021-10-01T13:22:47Z</dcterms:created>
  <dcterms:modified xsi:type="dcterms:W3CDTF">2022-05-28T14:04:13Z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